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40"/>
  </p:notesMasterIdLst>
  <p:handoutMasterIdLst>
    <p:handoutMasterId r:id="rId41"/>
  </p:handoutMasterIdLst>
  <p:sldIdLst>
    <p:sldId id="269" r:id="rId3"/>
    <p:sldId id="370" r:id="rId4"/>
    <p:sldId id="380" r:id="rId5"/>
    <p:sldId id="381" r:id="rId6"/>
    <p:sldId id="371" r:id="rId7"/>
    <p:sldId id="372" r:id="rId8"/>
    <p:sldId id="383" r:id="rId9"/>
    <p:sldId id="384" r:id="rId10"/>
    <p:sldId id="373" r:id="rId11"/>
    <p:sldId id="386" r:id="rId12"/>
    <p:sldId id="387" r:id="rId13"/>
    <p:sldId id="396" r:id="rId14"/>
    <p:sldId id="401" r:id="rId15"/>
    <p:sldId id="402" r:id="rId16"/>
    <p:sldId id="403" r:id="rId17"/>
    <p:sldId id="411" r:id="rId18"/>
    <p:sldId id="412" r:id="rId19"/>
    <p:sldId id="413" r:id="rId20"/>
    <p:sldId id="404" r:id="rId21"/>
    <p:sldId id="405" r:id="rId22"/>
    <p:sldId id="406" r:id="rId23"/>
    <p:sldId id="407" r:id="rId24"/>
    <p:sldId id="408" r:id="rId25"/>
    <p:sldId id="414" r:id="rId26"/>
    <p:sldId id="389" r:id="rId27"/>
    <p:sldId id="390" r:id="rId28"/>
    <p:sldId id="391" r:id="rId29"/>
    <p:sldId id="392" r:id="rId30"/>
    <p:sldId id="393" r:id="rId31"/>
    <p:sldId id="398" r:id="rId32"/>
    <p:sldId id="399" r:id="rId33"/>
    <p:sldId id="400" r:id="rId34"/>
    <p:sldId id="397" r:id="rId35"/>
    <p:sldId id="395" r:id="rId36"/>
    <p:sldId id="379" r:id="rId37"/>
    <p:sldId id="382" r:id="rId38"/>
    <p:sldId id="385" r:id="rId39"/>
  </p:sldIdLst>
  <p:sldSz cx="9144000" cy="6858000" type="screen4x3"/>
  <p:notesSz cx="68580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CC99"/>
    <a:srgbClr val="FF33CC"/>
    <a:srgbClr val="66FF99"/>
    <a:srgbClr val="FF9966"/>
    <a:srgbClr val="FF9933"/>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96233"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304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1506"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eaLnBrk="0" hangingPunct="0">
              <a:defRPr sz="1400">
                <a:cs typeface="+mn-cs"/>
              </a:defRPr>
            </a:lvl1pPr>
          </a:lstStyle>
          <a:p>
            <a:pPr>
              <a:defRPr/>
            </a:pPr>
            <a:r>
              <a:rPr lang="en-US"/>
              <a:t>doc.: IEEE </a:t>
            </a:r>
            <a:r>
              <a:rPr lang="en-US" smtClean="0"/>
              <a:t>802.11-12/0038r6</a:t>
            </a:r>
            <a:endParaRPr lang="en-US"/>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eaLnBrk="0" hangingPunct="0">
              <a:defRPr sz="1400">
                <a:cs typeface="+mn-cs"/>
              </a:defRPr>
            </a:lvl1pPr>
          </a:lstStyle>
          <a:p>
            <a:pPr>
              <a:defRPr/>
            </a:pPr>
            <a:r>
              <a:rPr lang="en-US"/>
              <a:t>Nov 2012</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eaLnBrk="0" hangingPunct="0">
              <a:defRPr sz="1200" b="0">
                <a:cs typeface="+mn-cs"/>
              </a:defRPr>
            </a:lvl1pPr>
          </a:lstStyle>
          <a:p>
            <a:pPr>
              <a:defRPr/>
            </a:pPr>
            <a:r>
              <a:rPr lang="en-US"/>
              <a:t>Adrian Stephens, Intel Corporation</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eaLnBrk="0" hangingPunct="0">
              <a:defRPr sz="1200" b="0">
                <a:cs typeface="+mn-cs"/>
              </a:defRPr>
            </a:lvl1pPr>
          </a:lstStyle>
          <a:p>
            <a:pPr>
              <a:defRPr/>
            </a:pPr>
            <a:r>
              <a:rPr lang="en-US"/>
              <a:t>Page </a:t>
            </a:r>
            <a:fld id="{6A3C2DD4-5412-41DE-9A49-9EDD228EB4EF}" type="slidenum">
              <a:rPr lang="en-US"/>
              <a:pPr>
                <a:defRPr/>
              </a:pPr>
              <a:t>‹#›</a:t>
            </a:fld>
            <a:endParaRPr 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
        <p:nvSpPr>
          <p:cNvPr id="35847" name="Rectangle 7"/>
          <p:cNvSpPr>
            <a:spLocks noChangeArrowheads="1"/>
          </p:cNvSpPr>
          <p:nvPr/>
        </p:nvSpPr>
        <p:spPr bwMode="auto">
          <a:xfrm>
            <a:off x="685800" y="8997950"/>
            <a:ext cx="703263" cy="182563"/>
          </a:xfrm>
          <a:prstGeom prst="rect">
            <a:avLst/>
          </a:prstGeom>
          <a:noFill/>
          <a:ln>
            <a:noFill/>
          </a:ln>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eaLnBrk="0" hangingPunct="0">
              <a:defRPr/>
            </a:pPr>
            <a:r>
              <a:rPr lang="en-US" sz="1200" b="0" smtClean="0">
                <a:cs typeface="+mn-cs"/>
              </a:rPr>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Tree>
    <p:extLst>
      <p:ext uri="{BB962C8B-B14F-4D97-AF65-F5344CB8AC3E}">
        <p14:creationId xmlns:p14="http://schemas.microsoft.com/office/powerpoint/2010/main" val="367253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eaLnBrk="0" hangingPunct="0">
              <a:defRPr sz="1400">
                <a:cs typeface="+mn-cs"/>
              </a:defRPr>
            </a:lvl1pPr>
          </a:lstStyle>
          <a:p>
            <a:pPr>
              <a:defRPr/>
            </a:pPr>
            <a:r>
              <a:rPr lang="en-US"/>
              <a:t>doc.: IEEE 802.11-11/0051r2</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eaLnBrk="0" hangingPunct="0">
              <a:defRPr sz="1400">
                <a:cs typeface="+mn-cs"/>
              </a:defRPr>
            </a:lvl1pPr>
          </a:lstStyle>
          <a:p>
            <a:pPr>
              <a:defRPr/>
            </a:pPr>
            <a:r>
              <a:rPr lang="en-US"/>
              <a:t>May 2011</a:t>
            </a:r>
          </a:p>
        </p:txBody>
      </p:sp>
      <p:sp>
        <p:nvSpPr>
          <p:cNvPr id="27652"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eaLnBrk="0" hangingPunct="0">
              <a:defRPr sz="1200" b="0">
                <a:cs typeface="+mn-cs"/>
              </a:defRPr>
            </a:lvl5pPr>
          </a:lstStyle>
          <a:p>
            <a:pPr lvl="4">
              <a:defRPr/>
            </a:pPr>
            <a:r>
              <a:rPr lang="en-US"/>
              <a:t>Adrian Stephens, Intel Corporation</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eaLnBrk="0" hangingPunct="0">
              <a:defRPr sz="1200" b="0">
                <a:cs typeface="+mn-cs"/>
              </a:defRPr>
            </a:lvl1pPr>
          </a:lstStyle>
          <a:p>
            <a:pPr>
              <a:defRPr/>
            </a:pPr>
            <a:r>
              <a:rPr lang="en-US"/>
              <a:t>Page </a:t>
            </a:r>
            <a:fld id="{D7BB72EC-E24C-45CA-BA4C-6475997F8A17}" type="slidenum">
              <a:rPr lang="en-US"/>
              <a:pPr>
                <a:defRPr/>
              </a:pPr>
              <a:t>‹#›</a:t>
            </a:fld>
            <a:endParaRPr lang="en-US"/>
          </a:p>
        </p:txBody>
      </p:sp>
      <p:sp>
        <p:nvSpPr>
          <p:cNvPr id="25608" name="Rectangle 8"/>
          <p:cNvSpPr>
            <a:spLocks noChangeArrowheads="1"/>
          </p:cNvSpPr>
          <p:nvPr/>
        </p:nvSpPr>
        <p:spPr bwMode="auto">
          <a:xfrm>
            <a:off x="715963" y="9001125"/>
            <a:ext cx="703262" cy="182563"/>
          </a:xfrm>
          <a:prstGeom prst="rect">
            <a:avLst/>
          </a:prstGeom>
          <a:noFill/>
          <a:ln>
            <a:noFill/>
          </a:ln>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eaLnBrk="0" hangingPunct="0">
              <a:defRPr/>
            </a:pPr>
            <a:r>
              <a:rPr lang="en-US" sz="1200" b="0" smtClean="0">
                <a:cs typeface="+mn-cs"/>
              </a:rPr>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Tree>
    <p:extLst>
      <p:ext uri="{BB962C8B-B14F-4D97-AF65-F5344CB8AC3E}">
        <p14:creationId xmlns:p14="http://schemas.microsoft.com/office/powerpoint/2010/main" val="405622313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p:spPr>
        <p:txBody>
          <a:bodyPr/>
          <a:lstStyle/>
          <a:p>
            <a:r>
              <a:rPr lang="en-US" altLang="en-US" smtClean="0">
                <a:cs typeface="Arial" charset="0"/>
              </a:rPr>
              <a:t>doc.: IEEE 802.11-11/0051r2</a:t>
            </a:r>
          </a:p>
        </p:txBody>
      </p:sp>
      <p:sp>
        <p:nvSpPr>
          <p:cNvPr id="31746" name="Rectangle 3"/>
          <p:cNvSpPr>
            <a:spLocks noGrp="1" noChangeArrowheads="1"/>
          </p:cNvSpPr>
          <p:nvPr>
            <p:ph type="dt" sz="quarter" idx="1"/>
          </p:nvPr>
        </p:nvSpPr>
        <p:spPr>
          <a:noFill/>
        </p:spPr>
        <p:txBody>
          <a:bodyPr/>
          <a:lstStyle/>
          <a:p>
            <a:r>
              <a:rPr lang="en-US" altLang="en-US" smtClean="0">
                <a:cs typeface="Arial" charset="0"/>
              </a:rPr>
              <a:t>May 2011</a:t>
            </a:r>
          </a:p>
        </p:txBody>
      </p:sp>
      <p:sp>
        <p:nvSpPr>
          <p:cNvPr id="31747" name="Rectangle 6"/>
          <p:cNvSpPr>
            <a:spLocks noGrp="1" noChangeArrowheads="1"/>
          </p:cNvSpPr>
          <p:nvPr>
            <p:ph type="ftr" sz="quarter" idx="4"/>
          </p:nvPr>
        </p:nvSpPr>
        <p:spPr>
          <a:noFill/>
        </p:spPr>
        <p:txBody>
          <a:bodyPr/>
          <a:lstStyle/>
          <a:p>
            <a:pPr lvl="4"/>
            <a:r>
              <a:rPr lang="en-US" altLang="en-US" smtClean="0">
                <a:cs typeface="Arial" charset="0"/>
              </a:rPr>
              <a:t>Adrian Stephens, Intel Corporation</a:t>
            </a:r>
          </a:p>
        </p:txBody>
      </p:sp>
      <p:sp>
        <p:nvSpPr>
          <p:cNvPr id="31748" name="Rectangle 7"/>
          <p:cNvSpPr>
            <a:spLocks noGrp="1" noChangeArrowheads="1"/>
          </p:cNvSpPr>
          <p:nvPr>
            <p:ph type="sldNum" sz="quarter" idx="5"/>
          </p:nvPr>
        </p:nvSpPr>
        <p:spPr>
          <a:noFill/>
        </p:spPr>
        <p:txBody>
          <a:bodyPr/>
          <a:lstStyle/>
          <a:p>
            <a:r>
              <a:rPr lang="en-US" altLang="en-US" smtClean="0">
                <a:cs typeface="Arial" charset="0"/>
              </a:rPr>
              <a:t>Page </a:t>
            </a:r>
            <a:fld id="{D5AF3609-1489-47CB-B3A9-4B391BF4F68F}" type="slidenum">
              <a:rPr lang="en-US" altLang="en-US" smtClean="0">
                <a:cs typeface="Arial" charset="0"/>
              </a:rPr>
              <a:pPr/>
              <a:t>1</a:t>
            </a:fld>
            <a:endParaRPr lang="en-US" altLang="en-US" smtClean="0">
              <a:cs typeface="Arial" charset="0"/>
            </a:endParaRP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GB" altLang="en-US" smtClean="0"/>
          </a:p>
        </p:txBody>
      </p:sp>
    </p:spTree>
    <p:extLst>
      <p:ext uri="{BB962C8B-B14F-4D97-AF65-F5344CB8AC3E}">
        <p14:creationId xmlns:p14="http://schemas.microsoft.com/office/powerpoint/2010/main" val="74999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AC0B70B-F23B-489C-82D2-7E0100DDA9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903D3AD-E876-4C6D-A524-6B915208E4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4F29348-32F5-4F12-9A50-027CEE2D2F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37C59C2-A2EB-4546-9F3A-055F070161E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C2ED060-6EAF-415C-9DF5-54F5A9A5775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672D8830-CCBF-4038-9667-D65B3E3D51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8C1D2965-ACB5-45CF-9487-014F810BE8D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00C1F8B6-0A50-439B-9D4E-EA73EF47BEE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July 2015</a:t>
            </a:r>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0EED3E3E-44AF-488A-B0E7-01A4BA2AEBC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July 2015</a:t>
            </a:r>
          </a:p>
        </p:txBody>
      </p:sp>
      <p:sp>
        <p:nvSpPr>
          <p:cNvPr id="8"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9" name="Slide Number Placeholder 5"/>
          <p:cNvSpPr>
            <a:spLocks noGrp="1"/>
          </p:cNvSpPr>
          <p:nvPr>
            <p:ph type="sldNum" sz="quarter" idx="12"/>
          </p:nvPr>
        </p:nvSpPr>
        <p:spPr/>
        <p:txBody>
          <a:bodyPr/>
          <a:lstStyle>
            <a:lvl1pPr>
              <a:defRPr/>
            </a:lvl1pPr>
          </a:lstStyle>
          <a:p>
            <a:pPr>
              <a:defRPr/>
            </a:pPr>
            <a:fld id="{9FB5B276-B327-441C-AD26-9D560259EC9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July 2015</a:t>
            </a:r>
          </a:p>
        </p:txBody>
      </p:sp>
      <p:sp>
        <p:nvSpPr>
          <p:cNvPr id="4"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5" name="Slide Number Placeholder 5"/>
          <p:cNvSpPr>
            <a:spLocks noGrp="1"/>
          </p:cNvSpPr>
          <p:nvPr>
            <p:ph type="sldNum" sz="quarter" idx="12"/>
          </p:nvPr>
        </p:nvSpPr>
        <p:spPr/>
        <p:txBody>
          <a:bodyPr/>
          <a:lstStyle>
            <a:lvl1pPr>
              <a:defRPr/>
            </a:lvl1pPr>
          </a:lstStyle>
          <a:p>
            <a:pPr>
              <a:defRPr/>
            </a:pPr>
            <a:fld id="{98C436B1-491D-4FDC-9EDF-4FA7834285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538" cy="0"/>
          </a:xfrm>
          <a:prstGeom prst="line">
            <a:avLst/>
          </a:prstGeom>
          <a:noFill/>
          <a:ln w="12700" algn="ctr">
            <a:solidFill>
              <a:schemeClr val="tx1"/>
            </a:solidFill>
            <a:round/>
            <a:headEnd type="none" w="sm" len="sm"/>
            <a:tailEnd type="none" w="sm" len="sm"/>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96913" y="333375"/>
            <a:ext cx="955675" cy="276225"/>
          </a:xfrm>
        </p:spPr>
        <p:txBody>
          <a:bodyPr/>
          <a:lstStyle>
            <a:lvl1pPr>
              <a:defRPr/>
            </a:lvl1pPr>
          </a:lstStyle>
          <a:p>
            <a:pPr>
              <a:defRPr/>
            </a:pPr>
            <a:r>
              <a:rPr lang="en-US"/>
              <a:t>July 2015</a:t>
            </a:r>
          </a:p>
        </p:txBody>
      </p:sp>
      <p:sp>
        <p:nvSpPr>
          <p:cNvPr id="6" name="Rectangle 5"/>
          <p:cNvSpPr>
            <a:spLocks noGrp="1" noChangeArrowheads="1"/>
          </p:cNvSpPr>
          <p:nvPr>
            <p:ph type="ftr" sz="quarter" idx="11"/>
          </p:nvPr>
        </p:nvSpPr>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B3A95976-6816-4296-A1ED-018A5A8CD24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July 2015</a:t>
            </a:r>
          </a:p>
        </p:txBody>
      </p:sp>
      <p:sp>
        <p:nvSpPr>
          <p:cNvPr id="3"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4" name="Slide Number Placeholder 5"/>
          <p:cNvSpPr>
            <a:spLocks noGrp="1"/>
          </p:cNvSpPr>
          <p:nvPr>
            <p:ph type="sldNum" sz="quarter" idx="12"/>
          </p:nvPr>
        </p:nvSpPr>
        <p:spPr/>
        <p:txBody>
          <a:bodyPr/>
          <a:lstStyle>
            <a:lvl1pPr>
              <a:defRPr/>
            </a:lvl1pPr>
          </a:lstStyle>
          <a:p>
            <a:pPr>
              <a:defRPr/>
            </a:pPr>
            <a:fld id="{44C04AE9-88D4-43BA-B308-242F5BF5DB9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July 2015</a:t>
            </a:r>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60433E3A-E50B-4B34-83FA-5CF87C118AF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July 2015</a:t>
            </a:r>
          </a:p>
        </p:txBody>
      </p:sp>
      <p:sp>
        <p:nvSpPr>
          <p:cNvPr id="6"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7" name="Slide Number Placeholder 5"/>
          <p:cNvSpPr>
            <a:spLocks noGrp="1"/>
          </p:cNvSpPr>
          <p:nvPr>
            <p:ph type="sldNum" sz="quarter" idx="12"/>
          </p:nvPr>
        </p:nvSpPr>
        <p:spPr/>
        <p:txBody>
          <a:bodyPr/>
          <a:lstStyle>
            <a:lvl1pPr>
              <a:defRPr/>
            </a:lvl1pPr>
          </a:lstStyle>
          <a:p>
            <a:pPr>
              <a:defRPr/>
            </a:pPr>
            <a:fld id="{FC038568-043E-42E1-87A8-2181D574CE4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6DE94CB3-8C2F-4839-BA85-9A1604D9E2B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July 2015</a:t>
            </a:r>
          </a:p>
        </p:txBody>
      </p:sp>
      <p:sp>
        <p:nvSpPr>
          <p:cNvPr id="5" name="Footer Placeholder 4"/>
          <p:cNvSpPr>
            <a:spLocks noGrp="1"/>
          </p:cNvSpPr>
          <p:nvPr>
            <p:ph type="ftr" sz="quarter" idx="11"/>
          </p:nvPr>
        </p:nvSpPr>
        <p:spPr/>
        <p:txBody>
          <a:bodyPr/>
          <a:lstStyle>
            <a:lvl1pPr>
              <a:defRPr/>
            </a:lvl1pPr>
          </a:lstStyle>
          <a:p>
            <a:pPr>
              <a:defRPr/>
            </a:pPr>
            <a:r>
              <a:rPr lang="en-US"/>
              <a:t>Adrian Stephens, Intel Corporation</a:t>
            </a:r>
          </a:p>
        </p:txBody>
      </p:sp>
      <p:sp>
        <p:nvSpPr>
          <p:cNvPr id="6" name="Slide Number Placeholder 5"/>
          <p:cNvSpPr>
            <a:spLocks noGrp="1"/>
          </p:cNvSpPr>
          <p:nvPr>
            <p:ph type="sldNum" sz="quarter" idx="12"/>
          </p:nvPr>
        </p:nvSpPr>
        <p:spPr/>
        <p:txBody>
          <a:bodyPr/>
          <a:lstStyle>
            <a:lvl1pPr>
              <a:defRPr/>
            </a:lvl1pPr>
          </a:lstStyle>
          <a:p>
            <a:pPr>
              <a:defRPr/>
            </a:pPr>
            <a:fld id="{2C673D56-A121-4614-9E4B-7F1AEB57C1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FAD80ED-0475-447F-A373-F555736CA0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9563E4D-F05A-4489-A18E-012EDC4EB8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FF6A427-66E7-4937-8A1F-7043E4F8BC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E65D2E06-C591-4EA3-B53A-351DCB53FD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1F6B3E6-AEA8-44EA-A0CB-DB6A0F3189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9957786-5D43-4310-92A6-8B248F21D1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July 2015</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Adrian Stephens, Intel Corporation</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FAD6168-B54C-411E-8661-8A6CCF0DB3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96913" y="333375"/>
            <a:ext cx="9302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a:cs typeface="+mn-cs"/>
              </a:defRPr>
            </a:lvl1pPr>
          </a:lstStyle>
          <a:p>
            <a:pPr>
              <a:defRPr/>
            </a:pPr>
            <a:r>
              <a:rPr lang="en-US"/>
              <a:t>July 2015</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cs typeface="+mn-cs"/>
              </a:defRPr>
            </a:lvl1pPr>
          </a:lstStyle>
          <a:p>
            <a:pPr>
              <a:defRPr/>
            </a:pPr>
            <a:r>
              <a:rPr lang="en-US"/>
              <a:t>Adrian Stephens, Intel Corporation</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cs typeface="+mn-cs"/>
              </a:defRPr>
            </a:lvl1pPr>
          </a:lstStyle>
          <a:p>
            <a:pPr>
              <a:defRPr/>
            </a:pPr>
            <a:r>
              <a:rPr lang="en-US"/>
              <a:t>Slide </a:t>
            </a:r>
            <a:fld id="{723FE8A1-2F05-496E-BDA0-64D349C3E41A}" type="slidenum">
              <a:rPr lang="en-US"/>
              <a:pPr>
                <a:defRPr/>
              </a:pPr>
              <a:t>‹#›</a:t>
            </a:fld>
            <a:endParaRPr lang="en-US"/>
          </a:p>
        </p:txBody>
      </p:sp>
      <p:sp>
        <p:nvSpPr>
          <p:cNvPr id="1031" name="Rectangle 7"/>
          <p:cNvSpPr>
            <a:spLocks noChangeArrowheads="1"/>
          </p:cNvSpPr>
          <p:nvPr/>
        </p:nvSpPr>
        <p:spPr bwMode="auto">
          <a:xfrm>
            <a:off x="5278438" y="333375"/>
            <a:ext cx="3167062" cy="276225"/>
          </a:xfrm>
          <a:prstGeom prst="rect">
            <a:avLst/>
          </a:prstGeom>
          <a:noFill/>
          <a:ln>
            <a:noFill/>
          </a:ln>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eaLnBrk="0" hangingPunct="0">
              <a:defRPr/>
            </a:pPr>
            <a:r>
              <a:rPr lang="en-US" sz="1800" dirty="0" smtClean="0">
                <a:cs typeface="+mn-cs"/>
              </a:rPr>
              <a:t>doc.: IEEE 802.11-15/757r0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
        <p:nvSpPr>
          <p:cNvPr id="1033" name="Rectangle 9"/>
          <p:cNvSpPr>
            <a:spLocks noChangeArrowheads="1"/>
          </p:cNvSpPr>
          <p:nvPr/>
        </p:nvSpPr>
        <p:spPr bwMode="auto">
          <a:xfrm>
            <a:off x="685800" y="6475413"/>
            <a:ext cx="717550" cy="184150"/>
          </a:xfrm>
          <a:prstGeom prst="rect">
            <a:avLst/>
          </a:prstGeom>
          <a:noFill/>
          <a:ln>
            <a:noFill/>
          </a:ln>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0" hangingPunct="0">
              <a:defRPr/>
            </a:pPr>
            <a:r>
              <a:rPr lang="en-US" sz="1200" b="0" dirty="0" smtClean="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87"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r>
              <a:rPr lang="en-US"/>
              <a:t>July 2015</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Adrian Stephens, Intel Corporation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cs typeface="+mn-cs"/>
              </a:defRPr>
            </a:lvl1pPr>
          </a:lstStyle>
          <a:p>
            <a:pPr>
              <a:defRPr/>
            </a:pPr>
            <a:fld id="{0B635AE2-20FB-49F1-9291-0163E40529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teris.com/cvria" TargetMode="External"/><Relationship Id="rId2" Type="http://schemas.openxmlformats.org/officeDocument/2006/relationships/hyperlink" Target="http://its-standards.info/" TargetMode="External"/><Relationship Id="rId1" Type="http://schemas.openxmlformats.org/officeDocument/2006/relationships/slideLayout" Target="../slideLayouts/slideLayout2.xml"/><Relationship Id="rId4" Type="http://schemas.openxmlformats.org/officeDocument/2006/relationships/hyperlink" Target="http://www.its.dot.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en-US" altLang="en-US" smtClean="0">
                <a:cs typeface="Arial" charset="0"/>
              </a:rPr>
              <a:t>July 2015</a:t>
            </a:r>
          </a:p>
        </p:txBody>
      </p:sp>
      <p:sp>
        <p:nvSpPr>
          <p:cNvPr id="102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1029" name="Slide Number Placeholder 5"/>
          <p:cNvSpPr>
            <a:spLocks noGrp="1"/>
          </p:cNvSpPr>
          <p:nvPr>
            <p:ph type="sldNum" sz="quarter" idx="12"/>
          </p:nvPr>
        </p:nvSpPr>
        <p:spPr>
          <a:noFill/>
        </p:spPr>
        <p:txBody>
          <a:bodyPr/>
          <a:lstStyle/>
          <a:p>
            <a:r>
              <a:rPr lang="en-US" altLang="en-US" smtClean="0">
                <a:cs typeface="Arial" charset="0"/>
              </a:rPr>
              <a:t>Slide </a:t>
            </a:r>
            <a:fld id="{EB62C211-5EED-4C9C-9E48-27C0468273DD}" type="slidenum">
              <a:rPr lang="en-US" altLang="en-US" smtClean="0">
                <a:cs typeface="Arial" charset="0"/>
              </a:rPr>
              <a:pPr/>
              <a:t>1</a:t>
            </a:fld>
            <a:endParaRPr lang="en-US" altLang="en-US" smtClean="0">
              <a:cs typeface="Arial" charset="0"/>
            </a:endParaRPr>
          </a:p>
        </p:txBody>
      </p:sp>
      <p:sp>
        <p:nvSpPr>
          <p:cNvPr id="1030" name="Rectangle 2"/>
          <p:cNvSpPr>
            <a:spLocks noGrp="1" noChangeArrowheads="1"/>
          </p:cNvSpPr>
          <p:nvPr>
            <p:ph type="title"/>
          </p:nvPr>
        </p:nvSpPr>
        <p:spPr/>
        <p:txBody>
          <a:bodyPr/>
          <a:lstStyle/>
          <a:p>
            <a:r>
              <a:rPr lang="en-US" altLang="en-US" smtClean="0"/>
              <a:t>IEEE 802.11 as a “component”</a:t>
            </a:r>
          </a:p>
        </p:txBody>
      </p:sp>
      <p:sp>
        <p:nvSpPr>
          <p:cNvPr id="1031" name="Rectangle 6"/>
          <p:cNvSpPr>
            <a:spLocks noGrp="1" noChangeArrowheads="1"/>
          </p:cNvSpPr>
          <p:nvPr>
            <p:ph type="body" idx="1"/>
          </p:nvPr>
        </p:nvSpPr>
        <p:spPr>
          <a:xfrm>
            <a:off x="685800" y="1752600"/>
            <a:ext cx="7772400" cy="381000"/>
          </a:xfrm>
        </p:spPr>
        <p:txBody>
          <a:bodyPr/>
          <a:lstStyle/>
          <a:p>
            <a:pPr algn="ctr">
              <a:lnSpc>
                <a:spcPct val="90000"/>
              </a:lnSpc>
              <a:buFontTx/>
              <a:buNone/>
            </a:pPr>
            <a:r>
              <a:rPr lang="en-US" altLang="en-US" sz="2000" dirty="0" smtClean="0"/>
              <a:t>Date:</a:t>
            </a:r>
            <a:r>
              <a:rPr lang="en-US" altLang="en-US" sz="2000" b="0" dirty="0" smtClean="0"/>
              <a:t> </a:t>
            </a:r>
            <a:r>
              <a:rPr lang="en-US" altLang="en-US" sz="2000" b="0" dirty="0" smtClean="0"/>
              <a:t>2015-07-12</a:t>
            </a:r>
            <a:endParaRPr lang="en-US" altLang="en-US" sz="2000" b="0" dirty="0" smtClean="0"/>
          </a:p>
        </p:txBody>
      </p:sp>
      <p:graphicFrame>
        <p:nvGraphicFramePr>
          <p:cNvPr id="1026" name="Object 11"/>
          <p:cNvGraphicFramePr>
            <a:graphicFrameLocks noChangeAspect="1"/>
          </p:cNvGraphicFramePr>
          <p:nvPr/>
        </p:nvGraphicFramePr>
        <p:xfrm>
          <a:off x="519113" y="2273300"/>
          <a:ext cx="7612062" cy="2557463"/>
        </p:xfrm>
        <a:graphic>
          <a:graphicData uri="http://schemas.openxmlformats.org/presentationml/2006/ole">
            <mc:AlternateContent xmlns:mc="http://schemas.openxmlformats.org/markup-compatibility/2006">
              <mc:Choice xmlns:v="urn:schemas-microsoft-com:vml" Requires="v">
                <p:oleObj spid="_x0000_s1027" name="Document" r:id="rId4" imgW="8265012" imgH="2783545" progId="Word.Document.8">
                  <p:embed/>
                </p:oleObj>
              </mc:Choice>
              <mc:Fallback>
                <p:oleObj name="Document" r:id="rId4" imgW="8265012" imgH="2783545" progId="Word.Documen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2273300"/>
                        <a:ext cx="7612062" cy="255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en-US" sz="2000"/>
              <a:t>Authors:</a:t>
            </a:r>
            <a:endParaRPr lang="en-US" altLang="en-US" sz="2000"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A practical measure of success?</a:t>
            </a:r>
          </a:p>
        </p:txBody>
      </p:sp>
      <p:sp>
        <p:nvSpPr>
          <p:cNvPr id="40962" name="Content Placeholder 2"/>
          <p:cNvSpPr>
            <a:spLocks noGrp="1"/>
          </p:cNvSpPr>
          <p:nvPr>
            <p:ph idx="1"/>
          </p:nvPr>
        </p:nvSpPr>
        <p:spPr/>
        <p:txBody>
          <a:bodyPr/>
          <a:lstStyle/>
          <a:p>
            <a:r>
              <a:rPr lang="en-GB" smtClean="0"/>
              <a:t>When 3GPP,  or whoever defines 5G comes to us and says “can you change your interface to do this”,  we want to be able to reply “of course”.</a:t>
            </a:r>
          </a:p>
        </p:txBody>
      </p:sp>
      <p:sp>
        <p:nvSpPr>
          <p:cNvPr id="40963" name="Date Placeholder 3"/>
          <p:cNvSpPr>
            <a:spLocks noGrp="1"/>
          </p:cNvSpPr>
          <p:nvPr>
            <p:ph type="dt" sz="quarter" idx="10"/>
          </p:nvPr>
        </p:nvSpPr>
        <p:spPr>
          <a:noFill/>
        </p:spPr>
        <p:txBody>
          <a:bodyPr/>
          <a:lstStyle/>
          <a:p>
            <a:r>
              <a:rPr lang="en-US" smtClean="0">
                <a:cs typeface="Arial" charset="0"/>
              </a:rPr>
              <a:t>July 2015</a:t>
            </a:r>
          </a:p>
        </p:txBody>
      </p:sp>
      <p:sp>
        <p:nvSpPr>
          <p:cNvPr id="40964"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40965" name="Slide Number Placeholder 5"/>
          <p:cNvSpPr>
            <a:spLocks noGrp="1"/>
          </p:cNvSpPr>
          <p:nvPr>
            <p:ph type="sldNum" sz="quarter" idx="12"/>
          </p:nvPr>
        </p:nvSpPr>
        <p:spPr>
          <a:noFill/>
        </p:spPr>
        <p:txBody>
          <a:bodyPr/>
          <a:lstStyle/>
          <a:p>
            <a:r>
              <a:rPr lang="en-US" smtClean="0">
                <a:cs typeface="Arial" charset="0"/>
              </a:rPr>
              <a:t>Slide </a:t>
            </a:r>
            <a:fld id="{FFE7716A-1656-4AD6-B519-618078375BA2}" type="slidenum">
              <a:rPr lang="en-US" smtClean="0">
                <a:cs typeface="Arial" charset="0"/>
              </a:rPr>
              <a:pPr/>
              <a:t>10</a:t>
            </a:fld>
            <a:endParaRPr lang="en-US" smtClean="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p:txBody>
          <a:bodyPr/>
          <a:lstStyle/>
          <a:p>
            <a:r>
              <a:rPr lang="en-GB" altLang="en-US" smtClean="0"/>
              <a:t>Intelligent Transport System (ITS) as an example of how 802.11 is implemented as a component of a defined system architecture</a:t>
            </a:r>
            <a:br>
              <a:rPr lang="en-GB" altLang="en-US" smtClean="0"/>
            </a:br>
            <a:r>
              <a:rPr lang="en-GB" altLang="en-US" smtClean="0"/>
              <a:t/>
            </a:r>
            <a:br>
              <a:rPr lang="en-GB" altLang="en-US" smtClean="0"/>
            </a:br>
            <a:endParaRPr lang="en-US" smtClean="0"/>
          </a:p>
        </p:txBody>
      </p:sp>
      <p:sp>
        <p:nvSpPr>
          <p:cNvPr id="41986" name="Subtitle 2"/>
          <p:cNvSpPr>
            <a:spLocks noGrp="1"/>
          </p:cNvSpPr>
          <p:nvPr>
            <p:ph type="subTitle" idx="1"/>
          </p:nvPr>
        </p:nvSpPr>
        <p:spPr/>
        <p:txBody>
          <a:bodyPr/>
          <a:lstStyle/>
          <a:p>
            <a:r>
              <a:rPr lang="en-GB" altLang="en-US" smtClean="0"/>
              <a:t>Dick Roy</a:t>
            </a:r>
            <a:endParaRPr lang="en-US" smtClean="0"/>
          </a:p>
        </p:txBody>
      </p:sp>
      <p:sp>
        <p:nvSpPr>
          <p:cNvPr id="41987" name="Date Placeholder 3"/>
          <p:cNvSpPr>
            <a:spLocks noGrp="1"/>
          </p:cNvSpPr>
          <p:nvPr>
            <p:ph type="dt" sz="quarter" idx="10"/>
          </p:nvPr>
        </p:nvSpPr>
        <p:spPr>
          <a:noFill/>
        </p:spPr>
        <p:txBody>
          <a:bodyPr/>
          <a:lstStyle/>
          <a:p>
            <a:r>
              <a:rPr lang="en-US" smtClean="0">
                <a:cs typeface="Arial" charset="0"/>
              </a:rPr>
              <a:t>July 2015</a:t>
            </a:r>
          </a:p>
        </p:txBody>
      </p:sp>
      <p:sp>
        <p:nvSpPr>
          <p:cNvPr id="41988"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41989" name="Slide Number Placeholder 5"/>
          <p:cNvSpPr>
            <a:spLocks noGrp="1"/>
          </p:cNvSpPr>
          <p:nvPr>
            <p:ph type="sldNum" sz="quarter" idx="12"/>
          </p:nvPr>
        </p:nvSpPr>
        <p:spPr>
          <a:noFill/>
        </p:spPr>
        <p:txBody>
          <a:bodyPr/>
          <a:lstStyle/>
          <a:p>
            <a:r>
              <a:rPr lang="en-US" smtClean="0">
                <a:cs typeface="Arial" charset="0"/>
              </a:rPr>
              <a:t>Slide </a:t>
            </a:r>
            <a:fld id="{FA91BEF0-FD5C-4724-BE75-F9EC952A2C9E}" type="slidenum">
              <a:rPr lang="en-US" smtClean="0">
                <a:cs typeface="Arial" charset="0"/>
              </a:rPr>
              <a:pPr/>
              <a:t>11</a:t>
            </a:fld>
            <a:endParaRPr lang="en-US" smtClean="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What is ITS?</a:t>
            </a:r>
          </a:p>
        </p:txBody>
      </p:sp>
      <p:sp>
        <p:nvSpPr>
          <p:cNvPr id="43011" name="Date Placeholder 3"/>
          <p:cNvSpPr>
            <a:spLocks noGrp="1"/>
          </p:cNvSpPr>
          <p:nvPr>
            <p:ph type="dt" sz="quarter" idx="10"/>
          </p:nvPr>
        </p:nvSpPr>
        <p:spPr>
          <a:noFill/>
        </p:spPr>
        <p:txBody>
          <a:bodyPr/>
          <a:lstStyle/>
          <a:p>
            <a:r>
              <a:rPr lang="en-US" smtClean="0">
                <a:cs typeface="Arial" charset="0"/>
              </a:rPr>
              <a:t>July 2015</a:t>
            </a:r>
          </a:p>
        </p:txBody>
      </p:sp>
      <p:sp>
        <p:nvSpPr>
          <p:cNvPr id="43012"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43013" name="Slide Number Placeholder 5"/>
          <p:cNvSpPr>
            <a:spLocks noGrp="1"/>
          </p:cNvSpPr>
          <p:nvPr>
            <p:ph type="sldNum" sz="quarter" idx="12"/>
          </p:nvPr>
        </p:nvSpPr>
        <p:spPr>
          <a:noFill/>
        </p:spPr>
        <p:txBody>
          <a:bodyPr/>
          <a:lstStyle/>
          <a:p>
            <a:r>
              <a:rPr lang="en-US" smtClean="0">
                <a:cs typeface="Arial" charset="0"/>
              </a:rPr>
              <a:t>Slide </a:t>
            </a:r>
            <a:fld id="{875D2090-D31F-425F-A931-39B8CBA648CC}" type="slidenum">
              <a:rPr lang="en-US" smtClean="0">
                <a:cs typeface="Arial" charset="0"/>
              </a:rPr>
              <a:pPr/>
              <a:t>12</a:t>
            </a:fld>
            <a:endParaRPr lang="en-US" smtClean="0">
              <a:cs typeface="Arial" charset="0"/>
            </a:endParaRPr>
          </a:p>
        </p:txBody>
      </p:sp>
      <p:sp>
        <p:nvSpPr>
          <p:cNvPr id="43015" name="Text Box 7"/>
          <p:cNvSpPr txBox="1">
            <a:spLocks noChangeArrowheads="1"/>
          </p:cNvSpPr>
          <p:nvPr/>
        </p:nvSpPr>
        <p:spPr bwMode="auto">
          <a:xfrm>
            <a:off x="457200" y="1828800"/>
            <a:ext cx="8382000" cy="3987800"/>
          </a:xfrm>
          <a:prstGeom prst="rect">
            <a:avLst/>
          </a:prstGeom>
          <a:noFill/>
          <a:ln w="9525">
            <a:noFill/>
            <a:miter lim="800000"/>
            <a:headEnd/>
            <a:tailEnd/>
          </a:ln>
          <a:effectLst/>
        </p:spPr>
        <p:txBody>
          <a:bodyPr>
            <a:spAutoFit/>
          </a:bodyPr>
          <a:lstStyle/>
          <a:p>
            <a:r>
              <a:rPr lang="en-US"/>
              <a:t>Intelligent Transport Systems (ITS): </a:t>
            </a:r>
            <a:r>
              <a:rPr lang="en-US" b="0"/>
              <a:t>the application of advanced information and communications technology to surface transportation in order to achieve enhanced safety and mobility while reducing the environmental impact of transportation.</a:t>
            </a:r>
          </a:p>
          <a:p>
            <a:r>
              <a:rPr lang="en-US" sz="2000" b="0"/>
              <a:t>[cf. http://www.its.dot.gov/standards_strategic_plan/#sthash.6p82feaS.dpuf]</a:t>
            </a:r>
          </a:p>
          <a:p>
            <a:endParaRPr lang="en-US" b="0"/>
          </a:p>
          <a:p>
            <a:r>
              <a:rPr lang="en-US" altLang="ja-JP">
                <a:ea typeface="MS PGothic" pitchFamily="34" charset="-128"/>
              </a:rPr>
              <a:t>Cooperative ITS: </a:t>
            </a:r>
            <a:r>
              <a:rPr lang="en-US" altLang="ja-JP" b="0">
                <a:ea typeface="MS PGothic" pitchFamily="34" charset="-128"/>
              </a:rPr>
              <a:t>a subset of overall ITS that communicates and shares information between ITS stations to give advice or facilitate actions with the objective of improving safety, sustainability, efficiency and comfort beyond the scope of stand-alone systems.</a:t>
            </a:r>
            <a:r>
              <a:rPr lang="en-US" altLang="ja-JP">
                <a:ea typeface="MS PGothic" pitchFamily="34" charset="-128"/>
              </a:rPr>
              <a:t> </a:t>
            </a:r>
          </a:p>
          <a:p>
            <a:r>
              <a:rPr lang="en-US" altLang="ja-JP" sz="2000" b="0">
                <a:ea typeface="MS PGothic" pitchFamily="34" charset="-128"/>
              </a:rPr>
              <a:t>[cf. “Joint CEN and ETSI Response to Mandate M/453” dated 15 April 2010]</a:t>
            </a:r>
            <a:endParaRPr lang="en-US" sz="20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685800" y="457200"/>
            <a:ext cx="7772400" cy="1066800"/>
          </a:xfrm>
        </p:spPr>
        <p:txBody>
          <a:bodyPr/>
          <a:lstStyle/>
          <a:p>
            <a:r>
              <a:rPr lang="en-US" smtClean="0"/>
              <a:t>ITS Architecture (“High-level”)</a:t>
            </a:r>
          </a:p>
        </p:txBody>
      </p:sp>
      <p:sp>
        <p:nvSpPr>
          <p:cNvPr id="59396"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59397"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59398"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EC08E3F3-8EC3-4009-AA55-60CAC52A87C7}" type="slidenum">
              <a:rPr lang="en-US" sz="1200" b="0"/>
              <a:pPr algn="ctr" eaLnBrk="0" hangingPunct="0"/>
              <a:t>13</a:t>
            </a:fld>
            <a:endParaRPr lang="en-US" sz="1200" b="0"/>
          </a:p>
        </p:txBody>
      </p:sp>
      <p:pic>
        <p:nvPicPr>
          <p:cNvPr id="59399" name="Picture 7" descr="sausage_v61"/>
          <p:cNvPicPr>
            <a:picLocks noGrp="1" noChangeAspect="1" noChangeArrowheads="1"/>
          </p:cNvPicPr>
          <p:nvPr>
            <p:ph idx="4294967295"/>
          </p:nvPr>
        </p:nvPicPr>
        <p:blipFill>
          <a:blip r:embed="rId2"/>
          <a:srcRect/>
          <a:stretch>
            <a:fillRect/>
          </a:stretch>
        </p:blipFill>
        <p:spPr>
          <a:xfrm>
            <a:off x="1219200" y="1295400"/>
            <a:ext cx="6705600" cy="4651375"/>
          </a:xfrm>
        </p:spPr>
      </p:pic>
      <p:sp>
        <p:nvSpPr>
          <p:cNvPr id="59400" name="Rectangle 8"/>
          <p:cNvSpPr>
            <a:spLocks noChangeArrowheads="1"/>
          </p:cNvSpPr>
          <p:nvPr/>
        </p:nvSpPr>
        <p:spPr bwMode="auto">
          <a:xfrm>
            <a:off x="2057400" y="5915025"/>
            <a:ext cx="5140325" cy="396875"/>
          </a:xfrm>
          <a:prstGeom prst="rect">
            <a:avLst/>
          </a:prstGeom>
          <a:noFill/>
          <a:ln w="9525">
            <a:noFill/>
            <a:miter lim="800000"/>
            <a:headEnd/>
            <a:tailEnd/>
          </a:ln>
          <a:effectLst/>
        </p:spPr>
        <p:txBody>
          <a:bodyPr wrap="none">
            <a:spAutoFit/>
          </a:bodyPr>
          <a:lstStyle/>
          <a:p>
            <a:r>
              <a:rPr lang="en-US" sz="2000" b="0"/>
              <a:t>[http://www.its.dot.gov/arch/arch_longdesc.htm]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685800" y="304800"/>
            <a:ext cx="7772400" cy="1066800"/>
          </a:xfrm>
        </p:spPr>
        <p:txBody>
          <a:bodyPr/>
          <a:lstStyle/>
          <a:p>
            <a:r>
              <a:rPr lang="en-US" smtClean="0"/>
              <a:t>ITS Communications Architecture</a:t>
            </a:r>
          </a:p>
        </p:txBody>
      </p:sp>
      <p:sp>
        <p:nvSpPr>
          <p:cNvPr id="60420"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0421"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0422"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354B8DD-0211-49FE-89A5-47DC82797049}" type="slidenum">
              <a:rPr lang="en-US" sz="1200" b="0"/>
              <a:pPr algn="ctr" eaLnBrk="0" hangingPunct="0"/>
              <a:t>14</a:t>
            </a:fld>
            <a:endParaRPr lang="en-US" sz="1200" b="0"/>
          </a:p>
        </p:txBody>
      </p:sp>
      <p:pic>
        <p:nvPicPr>
          <p:cNvPr id="60423" name="Bild 13"/>
          <p:cNvPicPr>
            <a:picLocks noChangeAspect="1" noChangeArrowheads="1"/>
          </p:cNvPicPr>
          <p:nvPr/>
        </p:nvPicPr>
        <p:blipFill>
          <a:blip r:embed="rId2"/>
          <a:srcRect/>
          <a:stretch>
            <a:fillRect/>
          </a:stretch>
        </p:blipFill>
        <p:spPr bwMode="auto">
          <a:xfrm>
            <a:off x="1066800" y="1066800"/>
            <a:ext cx="7154863" cy="525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533400" y="685800"/>
            <a:ext cx="8153400" cy="1066800"/>
          </a:xfrm>
        </p:spPr>
        <p:txBody>
          <a:bodyPr/>
          <a:lstStyle/>
          <a:p>
            <a:r>
              <a:rPr lang="en-US" smtClean="0"/>
              <a:t>Cooperative Vehicle-Infrastructure Systems (CVIS)</a:t>
            </a:r>
          </a:p>
        </p:txBody>
      </p:sp>
      <p:sp>
        <p:nvSpPr>
          <p:cNvPr id="61443" name="Content Placeholder 2"/>
          <p:cNvSpPr>
            <a:spLocks noGrp="1"/>
          </p:cNvSpPr>
          <p:nvPr>
            <p:ph idx="4294967295"/>
          </p:nvPr>
        </p:nvSpPr>
        <p:spPr>
          <a:xfrm>
            <a:off x="228600" y="1752600"/>
            <a:ext cx="8763000" cy="4114800"/>
          </a:xfrm>
        </p:spPr>
        <p:txBody>
          <a:bodyPr/>
          <a:lstStyle/>
          <a:p>
            <a:pPr>
              <a:buFontTx/>
              <a:buNone/>
            </a:pPr>
            <a:r>
              <a:rPr lang="en-US" smtClean="0"/>
              <a:t>The European CVIS project objectives were:</a:t>
            </a:r>
          </a:p>
          <a:p>
            <a:r>
              <a:rPr lang="en-US" b="0" smtClean="0"/>
              <a:t>to create a unified technical solution allowing all vehicles and infrastructure elements to communicate with each other in a continuous and transparent way using a variety of media and with enhanced localization;</a:t>
            </a:r>
          </a:p>
          <a:p>
            <a:r>
              <a:rPr lang="en-US" b="0" smtClean="0"/>
              <a:t>to enable a wide range of potential cooperative services to run on an open application framework in the vehicle and roadside equipment</a:t>
            </a:r>
            <a:r>
              <a:rPr lang="en-US" smtClean="0"/>
              <a:t>;</a:t>
            </a:r>
          </a:p>
          <a:p>
            <a:r>
              <a:rPr lang="en-US" b="0" smtClean="0"/>
              <a:t>to define and validate an open architecture and system concept for a number of cooperative system applications, …</a:t>
            </a:r>
          </a:p>
          <a:p>
            <a:pPr lvl="1">
              <a:buFontTx/>
              <a:buNone/>
            </a:pPr>
            <a:r>
              <a:rPr lang="en-US" sz="1800" smtClean="0"/>
              <a:t>[http://cvt-project.ir/En/EnNewsDetail.aspx?SubjectType=99&amp;InfoID=1057]</a:t>
            </a:r>
          </a:p>
        </p:txBody>
      </p:sp>
      <p:sp>
        <p:nvSpPr>
          <p:cNvPr id="61444"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1445"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1446"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E46C65F-5EB3-438E-AB57-B44BFD2E53C8}" type="slidenum">
              <a:rPr lang="en-US" sz="1200" b="0"/>
              <a:pPr algn="ctr" eaLnBrk="0" hangingPunct="0"/>
              <a:t>15</a:t>
            </a:fld>
            <a:endParaRPr lang="en-US" sz="12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533400" y="685800"/>
            <a:ext cx="8153400" cy="1066800"/>
          </a:xfrm>
        </p:spPr>
        <p:txBody>
          <a:bodyPr/>
          <a:lstStyle/>
          <a:p>
            <a:r>
              <a:rPr lang="en-US" smtClean="0"/>
              <a:t>Cooperative Vehicle-Infrastructure Systems (CVIS)</a:t>
            </a:r>
          </a:p>
        </p:txBody>
      </p:sp>
      <p:sp>
        <p:nvSpPr>
          <p:cNvPr id="69635" name="Content Placeholder 2"/>
          <p:cNvSpPr>
            <a:spLocks noGrp="1"/>
          </p:cNvSpPr>
          <p:nvPr>
            <p:ph idx="4294967295"/>
          </p:nvPr>
        </p:nvSpPr>
        <p:spPr>
          <a:xfrm>
            <a:off x="228600" y="1752600"/>
            <a:ext cx="8763000" cy="4114800"/>
          </a:xfrm>
        </p:spPr>
        <p:txBody>
          <a:bodyPr/>
          <a:lstStyle/>
          <a:p>
            <a:pPr>
              <a:buFontTx/>
              <a:buNone/>
            </a:pPr>
            <a:r>
              <a:rPr lang="en-US" smtClean="0"/>
              <a:t>The European CVIS project objectives were:</a:t>
            </a:r>
          </a:p>
          <a:p>
            <a:r>
              <a:rPr lang="en-US" sz="2000" b="0" smtClean="0"/>
              <a:t>a multi-channel terminal capable of maintaining a continuous Internet connection over a wide range of carriers, including cellular, mobile Wi-Fi networks, infra-red or short-range microwave channels, ensuring full interoperability in the communication between different makes of vehicle and of traffic management systems;</a:t>
            </a:r>
          </a:p>
          <a:p>
            <a:r>
              <a:rPr lang="en-US" sz="2000" b="0" smtClean="0"/>
              <a:t>an open architecture connecting in-vehicle and traffic management systems and telematics services at the roadside, that can be easily updated and scaled up to allow implementation for various client and back-end server technologies;</a:t>
            </a:r>
          </a:p>
          <a:p>
            <a:r>
              <a:rPr lang="en-US" sz="2000" b="0" smtClean="0"/>
              <a:t>techniques for enhanced vehicle positioning and the creation of local dynamic maps, using satellite positioning, radio triangulation and the latest methods for location referencing;…</a:t>
            </a:r>
          </a:p>
          <a:p>
            <a:pPr>
              <a:buFontTx/>
              <a:buNone/>
            </a:pPr>
            <a:r>
              <a:rPr lang="en-US" sz="1800" smtClean="0"/>
              <a:t>	</a:t>
            </a:r>
            <a:r>
              <a:rPr lang="en-US" sz="1800" b="0" smtClean="0"/>
              <a:t>[http://cvt-project.ir/En/EnNewsDetail.aspx?SubjectType=99&amp;InfoID=1057]</a:t>
            </a:r>
          </a:p>
        </p:txBody>
      </p:sp>
      <p:sp>
        <p:nvSpPr>
          <p:cNvPr id="69636"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9637"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9638"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F6E18DB4-061B-4D7F-98EE-B061F4934736}" type="slidenum">
              <a:rPr lang="en-US" sz="1200" b="0"/>
              <a:pPr algn="ctr" eaLnBrk="0" hangingPunct="0"/>
              <a:t>16</a:t>
            </a:fld>
            <a:endParaRPr lang="en-US" sz="12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533400" y="685800"/>
            <a:ext cx="8153400" cy="1066800"/>
          </a:xfrm>
        </p:spPr>
        <p:txBody>
          <a:bodyPr/>
          <a:lstStyle/>
          <a:p>
            <a:r>
              <a:rPr lang="en-US" smtClean="0"/>
              <a:t>Silo Approach to ITS Service Implementation in Vehicles</a:t>
            </a:r>
          </a:p>
        </p:txBody>
      </p:sp>
      <p:sp>
        <p:nvSpPr>
          <p:cNvPr id="72707" name="Content Placeholder 2"/>
          <p:cNvSpPr>
            <a:spLocks noGrp="1"/>
          </p:cNvSpPr>
          <p:nvPr>
            <p:ph idx="4294967295"/>
          </p:nvPr>
        </p:nvSpPr>
        <p:spPr>
          <a:xfrm>
            <a:off x="228600" y="1752600"/>
            <a:ext cx="8763000" cy="4114800"/>
          </a:xfrm>
        </p:spPr>
        <p:txBody>
          <a:bodyPr/>
          <a:lstStyle/>
          <a:p>
            <a:pPr>
              <a:buFontTx/>
              <a:buNone/>
            </a:pPr>
            <a:endParaRPr lang="en-US" smtClean="0"/>
          </a:p>
        </p:txBody>
      </p:sp>
      <p:sp>
        <p:nvSpPr>
          <p:cNvPr id="72708"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72709"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72710"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7EDF2197-02C7-4F0B-A97F-B4DE1EA2ADE0}" type="slidenum">
              <a:rPr lang="en-US" sz="1200" b="0"/>
              <a:pPr algn="ctr" eaLnBrk="0" hangingPunct="0"/>
              <a:t>17</a:t>
            </a:fld>
            <a:endParaRPr lang="en-US" sz="1200" b="0"/>
          </a:p>
        </p:txBody>
      </p:sp>
      <p:sp>
        <p:nvSpPr>
          <p:cNvPr id="7" name="Rounded Rectangle 3"/>
          <p:cNvSpPr/>
          <p:nvPr/>
        </p:nvSpPr>
        <p:spPr>
          <a:xfrm>
            <a:off x="317501" y="2293515"/>
            <a:ext cx="2176461" cy="1366838"/>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a:solidFill>
                  <a:schemeClr val="bg1"/>
                </a:solidFill>
                <a:cs typeface="Arial" charset="0"/>
              </a:rPr>
              <a:t>VM Proprietary</a:t>
            </a:r>
          </a:p>
          <a:p>
            <a:pPr algn="ctr">
              <a:defRPr/>
            </a:pPr>
            <a:r>
              <a:rPr lang="en-GB" sz="2000">
                <a:solidFill>
                  <a:schemeClr val="bg1"/>
                </a:solidFill>
                <a:cs typeface="Arial" charset="0"/>
              </a:rPr>
              <a:t>System</a:t>
            </a:r>
          </a:p>
        </p:txBody>
      </p:sp>
      <p:sp>
        <p:nvSpPr>
          <p:cNvPr id="8" name="Rounded Rectangle 4"/>
          <p:cNvSpPr/>
          <p:nvPr/>
        </p:nvSpPr>
        <p:spPr>
          <a:xfrm>
            <a:off x="7069138" y="2303040"/>
            <a:ext cx="1751012" cy="1366838"/>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bg1"/>
                </a:solidFill>
              </a:rPr>
              <a:t>Active </a:t>
            </a:r>
          </a:p>
          <a:p>
            <a:pPr algn="ctr" fontAlgn="auto">
              <a:spcBef>
                <a:spcPts val="0"/>
              </a:spcBef>
              <a:spcAft>
                <a:spcPts val="0"/>
              </a:spcAft>
              <a:defRPr/>
            </a:pPr>
            <a:r>
              <a:rPr lang="en-GB" sz="2000" dirty="0">
                <a:solidFill>
                  <a:schemeClr val="bg1"/>
                </a:solidFill>
              </a:rPr>
              <a:t>Safety</a:t>
            </a:r>
          </a:p>
          <a:p>
            <a:pPr algn="ctr" fontAlgn="auto">
              <a:spcBef>
                <a:spcPts val="0"/>
              </a:spcBef>
              <a:spcAft>
                <a:spcPts val="0"/>
              </a:spcAft>
              <a:defRPr/>
            </a:pPr>
            <a:r>
              <a:rPr lang="en-GB" sz="2000" dirty="0">
                <a:solidFill>
                  <a:schemeClr val="bg1"/>
                </a:solidFill>
              </a:rPr>
              <a:t>system</a:t>
            </a:r>
          </a:p>
        </p:txBody>
      </p:sp>
      <p:sp>
        <p:nvSpPr>
          <p:cNvPr id="9" name="Rounded Rectangle 5"/>
          <p:cNvSpPr/>
          <p:nvPr/>
        </p:nvSpPr>
        <p:spPr>
          <a:xfrm>
            <a:off x="334963" y="3742902"/>
            <a:ext cx="2154237"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(3G/LTE, </a:t>
            </a:r>
            <a:r>
              <a:rPr lang="en-GB" sz="1600" b="0" dirty="0" err="1">
                <a:solidFill>
                  <a:schemeClr val="tx1"/>
                </a:solidFill>
              </a:rPr>
              <a:t>WiFi</a:t>
            </a:r>
            <a:r>
              <a:rPr lang="en-GB" sz="1600" b="0" dirty="0">
                <a:solidFill>
                  <a:schemeClr val="tx1"/>
                </a:solidFill>
              </a:rPr>
              <a:t>, Bluetooth, GPS,…)</a:t>
            </a:r>
          </a:p>
        </p:txBody>
      </p:sp>
      <p:sp>
        <p:nvSpPr>
          <p:cNvPr id="10" name="Rounded Rectangle 6"/>
          <p:cNvSpPr/>
          <p:nvPr/>
        </p:nvSpPr>
        <p:spPr>
          <a:xfrm>
            <a:off x="7086600" y="3742902"/>
            <a:ext cx="169862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(GPS, 5.9GHz,…)</a:t>
            </a:r>
          </a:p>
        </p:txBody>
      </p:sp>
      <p:sp>
        <p:nvSpPr>
          <p:cNvPr id="11" name="Rounded Rectangle 7"/>
          <p:cNvSpPr/>
          <p:nvPr/>
        </p:nvSpPr>
        <p:spPr>
          <a:xfrm>
            <a:off x="5059363" y="2303040"/>
            <a:ext cx="1600200" cy="1366838"/>
          </a:xfrm>
          <a:prstGeom prst="roundRect">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bg1"/>
                </a:solidFill>
              </a:rPr>
              <a:t>eCall</a:t>
            </a:r>
          </a:p>
          <a:p>
            <a:pPr algn="ctr" fontAlgn="auto">
              <a:spcBef>
                <a:spcPts val="0"/>
              </a:spcBef>
              <a:spcAft>
                <a:spcPts val="0"/>
              </a:spcAft>
              <a:defRPr/>
            </a:pPr>
            <a:r>
              <a:rPr lang="en-GB" sz="2000" dirty="0">
                <a:solidFill>
                  <a:schemeClr val="bg1"/>
                </a:solidFill>
              </a:rPr>
              <a:t>system</a:t>
            </a:r>
          </a:p>
        </p:txBody>
      </p:sp>
      <p:sp>
        <p:nvSpPr>
          <p:cNvPr id="12" name="Rounded Rectangle 8"/>
          <p:cNvSpPr/>
          <p:nvPr/>
        </p:nvSpPr>
        <p:spPr>
          <a:xfrm>
            <a:off x="5072063" y="3742902"/>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(2G/3G, GPS,…)</a:t>
            </a:r>
          </a:p>
        </p:txBody>
      </p:sp>
      <p:sp>
        <p:nvSpPr>
          <p:cNvPr id="13" name="Rectangle 9"/>
          <p:cNvSpPr/>
          <p:nvPr/>
        </p:nvSpPr>
        <p:spPr>
          <a:xfrm>
            <a:off x="2700338" y="2014115"/>
            <a:ext cx="179387" cy="2814637"/>
          </a:xfrm>
          <a:prstGeom prst="rect">
            <a:avLst/>
          </a:prstGeom>
          <a:blipFill>
            <a:blip r:embed="rId2"/>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sp>
        <p:nvSpPr>
          <p:cNvPr id="14" name="Rounded Rectangle 160"/>
          <p:cNvSpPr/>
          <p:nvPr/>
        </p:nvSpPr>
        <p:spPr>
          <a:xfrm>
            <a:off x="3059113" y="2303040"/>
            <a:ext cx="1600200" cy="1366838"/>
          </a:xfrm>
          <a:prstGeom prst="roundRect">
            <a:avLst/>
          </a:prstGeom>
          <a:solidFill>
            <a:srgbClr val="00B0F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solidFill>
                  <a:schemeClr val="bg1"/>
                </a:solidFill>
              </a:rPr>
              <a:t>EETS</a:t>
            </a:r>
          </a:p>
          <a:p>
            <a:pPr algn="ctr" fontAlgn="auto">
              <a:spcBef>
                <a:spcPts val="0"/>
              </a:spcBef>
              <a:spcAft>
                <a:spcPts val="0"/>
              </a:spcAft>
              <a:defRPr/>
            </a:pPr>
            <a:r>
              <a:rPr lang="en-GB" sz="2000" dirty="0">
                <a:solidFill>
                  <a:schemeClr val="bg1"/>
                </a:solidFill>
              </a:rPr>
              <a:t>system</a:t>
            </a:r>
          </a:p>
        </p:txBody>
      </p:sp>
      <p:sp>
        <p:nvSpPr>
          <p:cNvPr id="15" name="Rounded Rectangle 161"/>
          <p:cNvSpPr/>
          <p:nvPr/>
        </p:nvSpPr>
        <p:spPr>
          <a:xfrm>
            <a:off x="3071813" y="3742902"/>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0" dirty="0">
                <a:solidFill>
                  <a:schemeClr val="tx1"/>
                </a:solidFill>
              </a:rPr>
              <a:t>Radio box</a:t>
            </a:r>
          </a:p>
          <a:p>
            <a:pPr algn="ctr" fontAlgn="auto">
              <a:spcBef>
                <a:spcPts val="0"/>
              </a:spcBef>
              <a:spcAft>
                <a:spcPts val="0"/>
              </a:spcAft>
              <a:defRPr/>
            </a:pPr>
            <a:r>
              <a:rPr lang="en-GB" sz="1600" b="0" dirty="0">
                <a:solidFill>
                  <a:schemeClr val="tx1"/>
                </a:solidFill>
              </a:rPr>
              <a:t>(2G/3G, GPS, 5.8GHz,…)</a:t>
            </a:r>
          </a:p>
        </p:txBody>
      </p:sp>
      <p:sp>
        <p:nvSpPr>
          <p:cNvPr id="16" name="Rectangle 162"/>
          <p:cNvSpPr/>
          <p:nvPr/>
        </p:nvSpPr>
        <p:spPr>
          <a:xfrm>
            <a:off x="4751388" y="2014115"/>
            <a:ext cx="180975" cy="2814637"/>
          </a:xfrm>
          <a:prstGeom prst="rect">
            <a:avLst/>
          </a:prstGeom>
          <a:blipFill>
            <a:blip r:embed="rId2"/>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sp>
        <p:nvSpPr>
          <p:cNvPr id="17" name="Rectangle 163"/>
          <p:cNvSpPr/>
          <p:nvPr/>
        </p:nvSpPr>
        <p:spPr>
          <a:xfrm>
            <a:off x="6767513" y="2014115"/>
            <a:ext cx="180975" cy="2814637"/>
          </a:xfrm>
          <a:prstGeom prst="rect">
            <a:avLst/>
          </a:prstGeom>
          <a:blipFill>
            <a:blip r:embed="rId2"/>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nvGrpSpPr>
          <p:cNvPr id="72744" name="Group 14"/>
          <p:cNvGrpSpPr>
            <a:grpSpLocks/>
          </p:cNvGrpSpPr>
          <p:nvPr/>
        </p:nvGrpSpPr>
        <p:grpSpPr bwMode="auto">
          <a:xfrm>
            <a:off x="363538" y="4605338"/>
            <a:ext cx="592137" cy="825500"/>
            <a:chOff x="1763688" y="5303790"/>
            <a:chExt cx="591675" cy="825664"/>
          </a:xfrm>
        </p:grpSpPr>
        <p:grpSp>
          <p:nvGrpSpPr>
            <p:cNvPr id="72745" name="Group 12"/>
            <p:cNvGrpSpPr>
              <a:grpSpLocks/>
            </p:cNvGrpSpPr>
            <p:nvPr/>
          </p:nvGrpSpPr>
          <p:grpSpPr bwMode="auto">
            <a:xfrm>
              <a:off x="1763688" y="5667643"/>
              <a:ext cx="591675" cy="460407"/>
              <a:chOff x="1763688" y="5667643"/>
              <a:chExt cx="591675" cy="460407"/>
            </a:xfrm>
          </p:grpSpPr>
          <p:grpSp>
            <p:nvGrpSpPr>
              <p:cNvPr id="72746" name="Group 257"/>
              <p:cNvGrpSpPr>
                <a:grpSpLocks/>
              </p:cNvGrpSpPr>
              <p:nvPr/>
            </p:nvGrpSpPr>
            <p:grpSpPr bwMode="auto">
              <a:xfrm>
                <a:off x="1966868" y="5780096"/>
                <a:ext cx="114928" cy="347954"/>
                <a:chOff x="1259632" y="5157192"/>
                <a:chExt cx="288032" cy="576064"/>
              </a:xfrm>
            </p:grpSpPr>
            <p:cxnSp>
              <p:nvCxnSpPr>
                <p:cNvPr id="25" name="Straight Connector 2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Arc 2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3" name="Arc 2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4" name="Arc 2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20" name="Freeform 2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754" name="Group 264"/>
          <p:cNvGrpSpPr>
            <a:grpSpLocks/>
          </p:cNvGrpSpPr>
          <p:nvPr/>
        </p:nvGrpSpPr>
        <p:grpSpPr bwMode="auto">
          <a:xfrm>
            <a:off x="811213" y="4605338"/>
            <a:ext cx="592137" cy="825500"/>
            <a:chOff x="1763688" y="5303790"/>
            <a:chExt cx="591675" cy="825664"/>
          </a:xfrm>
        </p:grpSpPr>
        <p:grpSp>
          <p:nvGrpSpPr>
            <p:cNvPr id="72755" name="Group 265"/>
            <p:cNvGrpSpPr>
              <a:grpSpLocks/>
            </p:cNvGrpSpPr>
            <p:nvPr/>
          </p:nvGrpSpPr>
          <p:grpSpPr bwMode="auto">
            <a:xfrm>
              <a:off x="1763688" y="5667643"/>
              <a:ext cx="591675" cy="460407"/>
              <a:chOff x="1763688" y="5667643"/>
              <a:chExt cx="591675" cy="460407"/>
            </a:xfrm>
          </p:grpSpPr>
          <p:grpSp>
            <p:nvGrpSpPr>
              <p:cNvPr id="72756" name="Group 267"/>
              <p:cNvGrpSpPr>
                <a:grpSpLocks/>
              </p:cNvGrpSpPr>
              <p:nvPr/>
            </p:nvGrpSpPr>
            <p:grpSpPr bwMode="auto">
              <a:xfrm>
                <a:off x="1966868" y="5780096"/>
                <a:ext cx="114928" cy="347954"/>
                <a:chOff x="1259632" y="5157192"/>
                <a:chExt cx="288032" cy="576064"/>
              </a:xfrm>
            </p:grpSpPr>
            <p:cxnSp>
              <p:nvCxnSpPr>
                <p:cNvPr id="35" name="Straight Connector 2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Arc 2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3" name="Arc 2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4" name="Arc 2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30" name="Freeform 2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764" name="Group 274"/>
          <p:cNvGrpSpPr>
            <a:grpSpLocks/>
          </p:cNvGrpSpPr>
          <p:nvPr/>
        </p:nvGrpSpPr>
        <p:grpSpPr bwMode="auto">
          <a:xfrm>
            <a:off x="1244600" y="4605338"/>
            <a:ext cx="590550" cy="825500"/>
            <a:chOff x="1763688" y="5303790"/>
            <a:chExt cx="591675" cy="825664"/>
          </a:xfrm>
        </p:grpSpPr>
        <p:grpSp>
          <p:nvGrpSpPr>
            <p:cNvPr id="72765" name="Group 275"/>
            <p:cNvGrpSpPr>
              <a:grpSpLocks/>
            </p:cNvGrpSpPr>
            <p:nvPr/>
          </p:nvGrpSpPr>
          <p:grpSpPr bwMode="auto">
            <a:xfrm>
              <a:off x="1763688" y="5667643"/>
              <a:ext cx="591675" cy="460407"/>
              <a:chOff x="1763688" y="5667643"/>
              <a:chExt cx="591675" cy="460407"/>
            </a:xfrm>
          </p:grpSpPr>
          <p:grpSp>
            <p:nvGrpSpPr>
              <p:cNvPr id="72766" name="Group 277"/>
              <p:cNvGrpSpPr>
                <a:grpSpLocks/>
              </p:cNvGrpSpPr>
              <p:nvPr/>
            </p:nvGrpSpPr>
            <p:grpSpPr bwMode="auto">
              <a:xfrm>
                <a:off x="1966868" y="5780096"/>
                <a:ext cx="114928" cy="347954"/>
                <a:chOff x="1259632" y="5157192"/>
                <a:chExt cx="288032" cy="576064"/>
              </a:xfrm>
            </p:grpSpPr>
            <p:cxnSp>
              <p:nvCxnSpPr>
                <p:cNvPr id="45" name="Straight Connector 28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8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8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Arc 27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3" name="Arc 27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4" name="Arc 28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40" name="Freeform 27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774" name="Group 284"/>
          <p:cNvGrpSpPr>
            <a:grpSpLocks/>
          </p:cNvGrpSpPr>
          <p:nvPr/>
        </p:nvGrpSpPr>
        <p:grpSpPr bwMode="auto">
          <a:xfrm>
            <a:off x="1676400" y="4605338"/>
            <a:ext cx="592138" cy="825500"/>
            <a:chOff x="1763688" y="5303790"/>
            <a:chExt cx="591675" cy="825664"/>
          </a:xfrm>
        </p:grpSpPr>
        <p:grpSp>
          <p:nvGrpSpPr>
            <p:cNvPr id="72775" name="Group 285"/>
            <p:cNvGrpSpPr>
              <a:grpSpLocks/>
            </p:cNvGrpSpPr>
            <p:nvPr/>
          </p:nvGrpSpPr>
          <p:grpSpPr bwMode="auto">
            <a:xfrm>
              <a:off x="1763688" y="5667643"/>
              <a:ext cx="591675" cy="460407"/>
              <a:chOff x="1763688" y="5667643"/>
              <a:chExt cx="591675" cy="460407"/>
            </a:xfrm>
          </p:grpSpPr>
          <p:grpSp>
            <p:nvGrpSpPr>
              <p:cNvPr id="72776" name="Group 287"/>
              <p:cNvGrpSpPr>
                <a:grpSpLocks/>
              </p:cNvGrpSpPr>
              <p:nvPr/>
            </p:nvGrpSpPr>
            <p:grpSpPr bwMode="auto">
              <a:xfrm>
                <a:off x="1966868" y="5780096"/>
                <a:ext cx="114928" cy="347954"/>
                <a:chOff x="1259632" y="5157192"/>
                <a:chExt cx="288032" cy="576064"/>
              </a:xfrm>
            </p:grpSpPr>
            <p:cxnSp>
              <p:nvCxnSpPr>
                <p:cNvPr id="55" name="Straight Connector 29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9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29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Arc 28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53" name="Arc 28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54" name="Arc 29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50" name="Freeform 28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784" name="Group 294"/>
          <p:cNvGrpSpPr>
            <a:grpSpLocks/>
          </p:cNvGrpSpPr>
          <p:nvPr/>
        </p:nvGrpSpPr>
        <p:grpSpPr bwMode="auto">
          <a:xfrm>
            <a:off x="3059113" y="4605338"/>
            <a:ext cx="592137" cy="825500"/>
            <a:chOff x="1763688" y="5303790"/>
            <a:chExt cx="591675" cy="825664"/>
          </a:xfrm>
        </p:grpSpPr>
        <p:grpSp>
          <p:nvGrpSpPr>
            <p:cNvPr id="72785" name="Group 295"/>
            <p:cNvGrpSpPr>
              <a:grpSpLocks/>
            </p:cNvGrpSpPr>
            <p:nvPr/>
          </p:nvGrpSpPr>
          <p:grpSpPr bwMode="auto">
            <a:xfrm>
              <a:off x="1763688" y="5667643"/>
              <a:ext cx="591675" cy="460407"/>
              <a:chOff x="1763688" y="5667643"/>
              <a:chExt cx="591675" cy="460407"/>
            </a:xfrm>
          </p:grpSpPr>
          <p:grpSp>
            <p:nvGrpSpPr>
              <p:cNvPr id="72786" name="Group 297"/>
              <p:cNvGrpSpPr>
                <a:grpSpLocks/>
              </p:cNvGrpSpPr>
              <p:nvPr/>
            </p:nvGrpSpPr>
            <p:grpSpPr bwMode="auto">
              <a:xfrm>
                <a:off x="1966868" y="5780096"/>
                <a:ext cx="114928" cy="347954"/>
                <a:chOff x="1259632" y="5157192"/>
                <a:chExt cx="288032" cy="576064"/>
              </a:xfrm>
            </p:grpSpPr>
            <p:cxnSp>
              <p:nvCxnSpPr>
                <p:cNvPr id="65" name="Straight Connector 30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30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0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Arc 29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63" name="Arc 29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64" name="Arc 30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60" name="Freeform 29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794" name="Group 304"/>
          <p:cNvGrpSpPr>
            <a:grpSpLocks/>
          </p:cNvGrpSpPr>
          <p:nvPr/>
        </p:nvGrpSpPr>
        <p:grpSpPr bwMode="auto">
          <a:xfrm>
            <a:off x="3492500" y="4605338"/>
            <a:ext cx="590550" cy="825500"/>
            <a:chOff x="1763688" y="5303790"/>
            <a:chExt cx="591675" cy="825664"/>
          </a:xfrm>
        </p:grpSpPr>
        <p:grpSp>
          <p:nvGrpSpPr>
            <p:cNvPr id="72795" name="Group 305"/>
            <p:cNvGrpSpPr>
              <a:grpSpLocks/>
            </p:cNvGrpSpPr>
            <p:nvPr/>
          </p:nvGrpSpPr>
          <p:grpSpPr bwMode="auto">
            <a:xfrm>
              <a:off x="1763688" y="5667643"/>
              <a:ext cx="591675" cy="460407"/>
              <a:chOff x="1763688" y="5667643"/>
              <a:chExt cx="591675" cy="460407"/>
            </a:xfrm>
          </p:grpSpPr>
          <p:grpSp>
            <p:nvGrpSpPr>
              <p:cNvPr id="72796" name="Group 307"/>
              <p:cNvGrpSpPr>
                <a:grpSpLocks/>
              </p:cNvGrpSpPr>
              <p:nvPr/>
            </p:nvGrpSpPr>
            <p:grpSpPr bwMode="auto">
              <a:xfrm>
                <a:off x="1966868" y="5780096"/>
                <a:ext cx="114928" cy="347954"/>
                <a:chOff x="1259632" y="5157192"/>
                <a:chExt cx="288032" cy="576064"/>
              </a:xfrm>
            </p:grpSpPr>
            <p:cxnSp>
              <p:nvCxnSpPr>
                <p:cNvPr id="75" name="Straight Connector 31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31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31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Arc 30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73" name="Arc 30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74" name="Arc 31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70" name="Freeform 30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804" name="Group 314"/>
          <p:cNvGrpSpPr>
            <a:grpSpLocks/>
          </p:cNvGrpSpPr>
          <p:nvPr/>
        </p:nvGrpSpPr>
        <p:grpSpPr bwMode="auto">
          <a:xfrm>
            <a:off x="3924300" y="4605338"/>
            <a:ext cx="590550" cy="825500"/>
            <a:chOff x="1763688" y="5303790"/>
            <a:chExt cx="591675" cy="825664"/>
          </a:xfrm>
        </p:grpSpPr>
        <p:grpSp>
          <p:nvGrpSpPr>
            <p:cNvPr id="72805" name="Group 315"/>
            <p:cNvGrpSpPr>
              <a:grpSpLocks/>
            </p:cNvGrpSpPr>
            <p:nvPr/>
          </p:nvGrpSpPr>
          <p:grpSpPr bwMode="auto">
            <a:xfrm>
              <a:off x="1763688" y="5667643"/>
              <a:ext cx="591675" cy="460407"/>
              <a:chOff x="1763688" y="5667643"/>
              <a:chExt cx="591675" cy="460407"/>
            </a:xfrm>
          </p:grpSpPr>
          <p:grpSp>
            <p:nvGrpSpPr>
              <p:cNvPr id="72806" name="Group 317"/>
              <p:cNvGrpSpPr>
                <a:grpSpLocks/>
              </p:cNvGrpSpPr>
              <p:nvPr/>
            </p:nvGrpSpPr>
            <p:grpSpPr bwMode="auto">
              <a:xfrm>
                <a:off x="1966868" y="5780096"/>
                <a:ext cx="114928" cy="347954"/>
                <a:chOff x="1259632" y="5157192"/>
                <a:chExt cx="288032" cy="576064"/>
              </a:xfrm>
            </p:grpSpPr>
            <p:cxnSp>
              <p:nvCxnSpPr>
                <p:cNvPr id="85" name="Straight Connector 32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32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2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2" name="Arc 31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83" name="Arc 31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84" name="Arc 32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80" name="Freeform 31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814" name="Group 334"/>
          <p:cNvGrpSpPr>
            <a:grpSpLocks/>
          </p:cNvGrpSpPr>
          <p:nvPr/>
        </p:nvGrpSpPr>
        <p:grpSpPr bwMode="auto">
          <a:xfrm>
            <a:off x="7451725" y="4605338"/>
            <a:ext cx="592138" cy="825500"/>
            <a:chOff x="1763688" y="5303790"/>
            <a:chExt cx="591675" cy="825664"/>
          </a:xfrm>
        </p:grpSpPr>
        <p:grpSp>
          <p:nvGrpSpPr>
            <p:cNvPr id="72815" name="Group 335"/>
            <p:cNvGrpSpPr>
              <a:grpSpLocks/>
            </p:cNvGrpSpPr>
            <p:nvPr/>
          </p:nvGrpSpPr>
          <p:grpSpPr bwMode="auto">
            <a:xfrm>
              <a:off x="1763688" y="5667643"/>
              <a:ext cx="591675" cy="460407"/>
              <a:chOff x="1763688" y="5667643"/>
              <a:chExt cx="591675" cy="460407"/>
            </a:xfrm>
          </p:grpSpPr>
          <p:grpSp>
            <p:nvGrpSpPr>
              <p:cNvPr id="72816" name="Group 337"/>
              <p:cNvGrpSpPr>
                <a:grpSpLocks/>
              </p:cNvGrpSpPr>
              <p:nvPr/>
            </p:nvGrpSpPr>
            <p:grpSpPr bwMode="auto">
              <a:xfrm>
                <a:off x="1966868" y="5780096"/>
                <a:ext cx="114928" cy="347954"/>
                <a:chOff x="1259632" y="5157192"/>
                <a:chExt cx="288032" cy="576064"/>
              </a:xfrm>
            </p:grpSpPr>
            <p:cxnSp>
              <p:nvCxnSpPr>
                <p:cNvPr id="95" name="Straight Connector 34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34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34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2" name="Arc 33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93" name="Arc 33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94" name="Arc 34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90" name="Freeform 33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824" name="Group 344"/>
          <p:cNvGrpSpPr>
            <a:grpSpLocks/>
          </p:cNvGrpSpPr>
          <p:nvPr/>
        </p:nvGrpSpPr>
        <p:grpSpPr bwMode="auto">
          <a:xfrm>
            <a:off x="7885113" y="4605338"/>
            <a:ext cx="590550" cy="825500"/>
            <a:chOff x="1763688" y="5303790"/>
            <a:chExt cx="591675" cy="825664"/>
          </a:xfrm>
        </p:grpSpPr>
        <p:grpSp>
          <p:nvGrpSpPr>
            <p:cNvPr id="72825" name="Group 345"/>
            <p:cNvGrpSpPr>
              <a:grpSpLocks/>
            </p:cNvGrpSpPr>
            <p:nvPr/>
          </p:nvGrpSpPr>
          <p:grpSpPr bwMode="auto">
            <a:xfrm>
              <a:off x="1763688" y="5667643"/>
              <a:ext cx="591675" cy="460407"/>
              <a:chOff x="1763688" y="5667643"/>
              <a:chExt cx="591675" cy="460407"/>
            </a:xfrm>
          </p:grpSpPr>
          <p:grpSp>
            <p:nvGrpSpPr>
              <p:cNvPr id="72826" name="Group 347"/>
              <p:cNvGrpSpPr>
                <a:grpSpLocks/>
              </p:cNvGrpSpPr>
              <p:nvPr/>
            </p:nvGrpSpPr>
            <p:grpSpPr bwMode="auto">
              <a:xfrm>
                <a:off x="1966868" y="5780096"/>
                <a:ext cx="114928" cy="347954"/>
                <a:chOff x="1259632" y="5157192"/>
                <a:chExt cx="288032" cy="576064"/>
              </a:xfrm>
            </p:grpSpPr>
            <p:cxnSp>
              <p:nvCxnSpPr>
                <p:cNvPr id="105" name="Straight Connector 35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35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35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Arc 348"/>
              <p:cNvSpPr/>
              <p:nvPr/>
            </p:nvSpPr>
            <p:spPr>
              <a:xfrm rot="18314974">
                <a:off x="1867386"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03" name="Arc 349"/>
              <p:cNvSpPr/>
              <p:nvPr/>
            </p:nvSpPr>
            <p:spPr>
              <a:xfrm rot="18314974">
                <a:off x="1899931"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04" name="Arc 35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00" name="Freeform 346"/>
            <p:cNvSpPr/>
            <p:nvPr/>
          </p:nvSpPr>
          <p:spPr>
            <a:xfrm>
              <a:off x="2010219"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834" name="Group 354"/>
          <p:cNvGrpSpPr>
            <a:grpSpLocks/>
          </p:cNvGrpSpPr>
          <p:nvPr/>
        </p:nvGrpSpPr>
        <p:grpSpPr bwMode="auto">
          <a:xfrm>
            <a:off x="5132388" y="4605338"/>
            <a:ext cx="592137" cy="825500"/>
            <a:chOff x="1763688" y="5303790"/>
            <a:chExt cx="591675" cy="825664"/>
          </a:xfrm>
        </p:grpSpPr>
        <p:grpSp>
          <p:nvGrpSpPr>
            <p:cNvPr id="72835" name="Group 355"/>
            <p:cNvGrpSpPr>
              <a:grpSpLocks/>
            </p:cNvGrpSpPr>
            <p:nvPr/>
          </p:nvGrpSpPr>
          <p:grpSpPr bwMode="auto">
            <a:xfrm>
              <a:off x="1763688" y="5667643"/>
              <a:ext cx="591675" cy="460407"/>
              <a:chOff x="1763688" y="5667643"/>
              <a:chExt cx="591675" cy="460407"/>
            </a:xfrm>
          </p:grpSpPr>
          <p:grpSp>
            <p:nvGrpSpPr>
              <p:cNvPr id="72836" name="Group 357"/>
              <p:cNvGrpSpPr>
                <a:grpSpLocks/>
              </p:cNvGrpSpPr>
              <p:nvPr/>
            </p:nvGrpSpPr>
            <p:grpSpPr bwMode="auto">
              <a:xfrm>
                <a:off x="1966868" y="5780096"/>
                <a:ext cx="114928" cy="347954"/>
                <a:chOff x="1259632" y="5157192"/>
                <a:chExt cx="288032" cy="576064"/>
              </a:xfrm>
            </p:grpSpPr>
            <p:cxnSp>
              <p:nvCxnSpPr>
                <p:cNvPr id="115" name="Straight Connector 3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3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3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2" name="Arc 3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13" name="Arc 3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14" name="Arc 3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10" name="Freeform 3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844" name="Group 364"/>
          <p:cNvGrpSpPr>
            <a:grpSpLocks/>
          </p:cNvGrpSpPr>
          <p:nvPr/>
        </p:nvGrpSpPr>
        <p:grpSpPr bwMode="auto">
          <a:xfrm>
            <a:off x="5564188" y="4605338"/>
            <a:ext cx="592137" cy="825500"/>
            <a:chOff x="1763688" y="5303790"/>
            <a:chExt cx="591675" cy="825664"/>
          </a:xfrm>
        </p:grpSpPr>
        <p:grpSp>
          <p:nvGrpSpPr>
            <p:cNvPr id="72845" name="Group 365"/>
            <p:cNvGrpSpPr>
              <a:grpSpLocks/>
            </p:cNvGrpSpPr>
            <p:nvPr/>
          </p:nvGrpSpPr>
          <p:grpSpPr bwMode="auto">
            <a:xfrm>
              <a:off x="1763688" y="5667643"/>
              <a:ext cx="591675" cy="460407"/>
              <a:chOff x="1763688" y="5667643"/>
              <a:chExt cx="591675" cy="460407"/>
            </a:xfrm>
          </p:grpSpPr>
          <p:grpSp>
            <p:nvGrpSpPr>
              <p:cNvPr id="72846" name="Group 367"/>
              <p:cNvGrpSpPr>
                <a:grpSpLocks/>
              </p:cNvGrpSpPr>
              <p:nvPr/>
            </p:nvGrpSpPr>
            <p:grpSpPr bwMode="auto">
              <a:xfrm>
                <a:off x="1966868" y="5780096"/>
                <a:ext cx="114928" cy="347954"/>
                <a:chOff x="1259632" y="5157192"/>
                <a:chExt cx="288032" cy="576064"/>
              </a:xfrm>
            </p:grpSpPr>
            <p:cxnSp>
              <p:nvCxnSpPr>
                <p:cNvPr id="125" name="Straight Connector 3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3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3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2" name="Arc 3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23" name="Arc 3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24" name="Arc 3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20" name="Freeform 3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2854" name="Group 374"/>
          <p:cNvGrpSpPr>
            <a:grpSpLocks/>
          </p:cNvGrpSpPr>
          <p:nvPr/>
        </p:nvGrpSpPr>
        <p:grpSpPr bwMode="auto">
          <a:xfrm>
            <a:off x="5995988" y="4605338"/>
            <a:ext cx="592137" cy="825500"/>
            <a:chOff x="1763688" y="5303790"/>
            <a:chExt cx="591675" cy="825664"/>
          </a:xfrm>
        </p:grpSpPr>
        <p:grpSp>
          <p:nvGrpSpPr>
            <p:cNvPr id="72855" name="Group 375"/>
            <p:cNvGrpSpPr>
              <a:grpSpLocks/>
            </p:cNvGrpSpPr>
            <p:nvPr/>
          </p:nvGrpSpPr>
          <p:grpSpPr bwMode="auto">
            <a:xfrm>
              <a:off x="1763688" y="5667643"/>
              <a:ext cx="591675" cy="460407"/>
              <a:chOff x="1763688" y="5667643"/>
              <a:chExt cx="591675" cy="460407"/>
            </a:xfrm>
          </p:grpSpPr>
          <p:grpSp>
            <p:nvGrpSpPr>
              <p:cNvPr id="72856" name="Group 377"/>
              <p:cNvGrpSpPr>
                <a:grpSpLocks/>
              </p:cNvGrpSpPr>
              <p:nvPr/>
            </p:nvGrpSpPr>
            <p:grpSpPr bwMode="auto">
              <a:xfrm>
                <a:off x="1966868" y="5780096"/>
                <a:ext cx="114928" cy="347954"/>
                <a:chOff x="1259632" y="5157192"/>
                <a:chExt cx="288032" cy="576064"/>
              </a:xfrm>
            </p:grpSpPr>
            <p:cxnSp>
              <p:nvCxnSpPr>
                <p:cNvPr id="135" name="Straight Connector 38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38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38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2" name="Arc 37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33" name="Arc 37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34" name="Arc 38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30" name="Freeform 37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533400" y="685800"/>
            <a:ext cx="8153400" cy="1066800"/>
          </a:xfrm>
        </p:spPr>
        <p:txBody>
          <a:bodyPr/>
          <a:lstStyle/>
          <a:p>
            <a:r>
              <a:rPr lang="en-US" smtClean="0"/>
              <a:t>ITS-S Approach to ITS Service Implementation in Vehicles</a:t>
            </a:r>
          </a:p>
        </p:txBody>
      </p:sp>
      <p:sp>
        <p:nvSpPr>
          <p:cNvPr id="73732"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73733"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73734" name="Slide Number Placeholder 5"/>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596F1B1D-D75C-49A3-984D-836EE21EA224}" type="slidenum">
              <a:rPr lang="en-US" sz="1200" b="0"/>
              <a:pPr algn="ctr" eaLnBrk="0" hangingPunct="0"/>
              <a:t>18</a:t>
            </a:fld>
            <a:endParaRPr lang="en-US" sz="1200" b="0"/>
          </a:p>
        </p:txBody>
      </p:sp>
      <p:cxnSp>
        <p:nvCxnSpPr>
          <p:cNvPr id="7" name="Straight Connector 277"/>
          <p:cNvCxnSpPr/>
          <p:nvPr/>
        </p:nvCxnSpPr>
        <p:spPr>
          <a:xfrm>
            <a:off x="2217738" y="3878263"/>
            <a:ext cx="0" cy="5842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3889" name="Group 136"/>
          <p:cNvGrpSpPr>
            <a:grpSpLocks/>
          </p:cNvGrpSpPr>
          <p:nvPr/>
        </p:nvGrpSpPr>
        <p:grpSpPr bwMode="auto">
          <a:xfrm>
            <a:off x="301625" y="4432300"/>
            <a:ext cx="663575" cy="871538"/>
            <a:chOff x="239101" y="4075611"/>
            <a:chExt cx="662236" cy="870251"/>
          </a:xfrm>
        </p:grpSpPr>
        <p:grpSp>
          <p:nvGrpSpPr>
            <p:cNvPr id="73890" name="Group 137"/>
            <p:cNvGrpSpPr>
              <a:grpSpLocks/>
            </p:cNvGrpSpPr>
            <p:nvPr/>
          </p:nvGrpSpPr>
          <p:grpSpPr bwMode="auto">
            <a:xfrm>
              <a:off x="239101" y="4353829"/>
              <a:ext cx="660491" cy="592033"/>
              <a:chOff x="819671" y="4824968"/>
              <a:chExt cx="1040674" cy="980156"/>
            </a:xfrm>
          </p:grpSpPr>
          <p:grpSp>
            <p:nvGrpSpPr>
              <p:cNvPr id="73891" name="Group 139"/>
              <p:cNvGrpSpPr>
                <a:grpSpLocks/>
              </p:cNvGrpSpPr>
              <p:nvPr/>
            </p:nvGrpSpPr>
            <p:grpSpPr bwMode="auto">
              <a:xfrm>
                <a:off x="1259632" y="5157192"/>
                <a:ext cx="288032" cy="576064"/>
                <a:chOff x="1259632" y="5157192"/>
                <a:chExt cx="288032" cy="576064"/>
              </a:xfrm>
            </p:grpSpPr>
            <p:cxnSp>
              <p:nvCxnSpPr>
                <p:cNvPr id="15" name="Straight Connector 143"/>
                <p:cNvCxnSpPr/>
                <p:nvPr/>
              </p:nvCxnSpPr>
              <p:spPr>
                <a:xfrm>
                  <a:off x="1403789" y="5156909"/>
                  <a:ext cx="0" cy="5773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44"/>
                <p:cNvCxnSpPr/>
                <p:nvPr/>
              </p:nvCxnSpPr>
              <p:spPr>
                <a:xfrm flipV="1">
                  <a:off x="1403789"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94"/>
                <p:cNvCxnSpPr/>
                <p:nvPr/>
              </p:nvCxnSpPr>
              <p:spPr>
                <a:xfrm>
                  <a:off x="1259008"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2" name="Arc 140"/>
              <p:cNvSpPr/>
              <p:nvPr/>
            </p:nvSpPr>
            <p:spPr>
              <a:xfrm rot="19312536">
                <a:off x="869596" y="4936465"/>
                <a:ext cx="926102"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3" name="Arc 141"/>
              <p:cNvSpPr/>
              <p:nvPr/>
            </p:nvSpPr>
            <p:spPr>
              <a:xfrm rot="19312536">
                <a:off x="939490" y="5062434"/>
                <a:ext cx="746374" cy="61934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14" name="Arc 142"/>
              <p:cNvSpPr/>
              <p:nvPr/>
            </p:nvSpPr>
            <p:spPr>
              <a:xfrm rot="19312536">
                <a:off x="819671" y="4826243"/>
                <a:ext cx="1040929"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10" name="Freeform 138"/>
            <p:cNvSpPr/>
            <p:nvPr/>
          </p:nvSpPr>
          <p:spPr>
            <a:xfrm>
              <a:off x="609826" y="4075611"/>
              <a:ext cx="291511"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3899" name="Group 195"/>
          <p:cNvGrpSpPr>
            <a:grpSpLocks/>
          </p:cNvGrpSpPr>
          <p:nvPr/>
        </p:nvGrpSpPr>
        <p:grpSpPr bwMode="auto">
          <a:xfrm>
            <a:off x="876300" y="4433888"/>
            <a:ext cx="661988" cy="871537"/>
            <a:chOff x="239101" y="4075611"/>
            <a:chExt cx="662236" cy="870251"/>
          </a:xfrm>
        </p:grpSpPr>
        <p:grpSp>
          <p:nvGrpSpPr>
            <p:cNvPr id="73900" name="Group 196"/>
            <p:cNvGrpSpPr>
              <a:grpSpLocks/>
            </p:cNvGrpSpPr>
            <p:nvPr/>
          </p:nvGrpSpPr>
          <p:grpSpPr bwMode="auto">
            <a:xfrm>
              <a:off x="239101" y="4353829"/>
              <a:ext cx="660491" cy="592033"/>
              <a:chOff x="819671" y="4824968"/>
              <a:chExt cx="1040674" cy="980156"/>
            </a:xfrm>
          </p:grpSpPr>
          <p:grpSp>
            <p:nvGrpSpPr>
              <p:cNvPr id="73901" name="Group 198"/>
              <p:cNvGrpSpPr>
                <a:grpSpLocks/>
              </p:cNvGrpSpPr>
              <p:nvPr/>
            </p:nvGrpSpPr>
            <p:grpSpPr bwMode="auto">
              <a:xfrm>
                <a:off x="1259632" y="5157192"/>
                <a:ext cx="288032" cy="576064"/>
                <a:chOff x="1259632" y="5157192"/>
                <a:chExt cx="288032" cy="576064"/>
              </a:xfrm>
            </p:grpSpPr>
            <p:cxnSp>
              <p:nvCxnSpPr>
                <p:cNvPr id="25" name="Straight Connector 20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0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5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Arc 19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3" name="Arc 20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24" name="Arc 20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20" name="Freeform 19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3909" name="Group 255"/>
          <p:cNvGrpSpPr>
            <a:grpSpLocks/>
          </p:cNvGrpSpPr>
          <p:nvPr/>
        </p:nvGrpSpPr>
        <p:grpSpPr bwMode="auto">
          <a:xfrm>
            <a:off x="1452563" y="4433888"/>
            <a:ext cx="661987" cy="871537"/>
            <a:chOff x="239101" y="4075611"/>
            <a:chExt cx="662236" cy="870251"/>
          </a:xfrm>
        </p:grpSpPr>
        <p:grpSp>
          <p:nvGrpSpPr>
            <p:cNvPr id="73910" name="Group 256"/>
            <p:cNvGrpSpPr>
              <a:grpSpLocks/>
            </p:cNvGrpSpPr>
            <p:nvPr/>
          </p:nvGrpSpPr>
          <p:grpSpPr bwMode="auto">
            <a:xfrm>
              <a:off x="239101" y="4353829"/>
              <a:ext cx="660491" cy="592033"/>
              <a:chOff x="819671" y="4824968"/>
              <a:chExt cx="1040674" cy="980156"/>
            </a:xfrm>
          </p:grpSpPr>
          <p:grpSp>
            <p:nvGrpSpPr>
              <p:cNvPr id="73911" name="Group 258"/>
              <p:cNvGrpSpPr>
                <a:grpSpLocks/>
              </p:cNvGrpSpPr>
              <p:nvPr/>
            </p:nvGrpSpPr>
            <p:grpSpPr bwMode="auto">
              <a:xfrm>
                <a:off x="1259632" y="5157192"/>
                <a:ext cx="288032" cy="576064"/>
                <a:chOff x="1259632" y="5157192"/>
                <a:chExt cx="288032" cy="576064"/>
              </a:xfrm>
            </p:grpSpPr>
            <p:cxnSp>
              <p:nvCxnSpPr>
                <p:cNvPr id="35" name="Straight Connector 262"/>
                <p:cNvCxnSpPr/>
                <p:nvPr/>
              </p:nvCxnSpPr>
              <p:spPr>
                <a:xfrm>
                  <a:off x="1405190"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263"/>
                <p:cNvCxnSpPr/>
                <p:nvPr/>
              </p:nvCxnSpPr>
              <p:spPr>
                <a:xfrm flipV="1">
                  <a:off x="1405190" y="5230393"/>
                  <a:ext cx="142626"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264"/>
                <p:cNvCxnSpPr/>
                <p:nvPr/>
              </p:nvCxnSpPr>
              <p:spPr>
                <a:xfrm>
                  <a:off x="1260061" y="5230393"/>
                  <a:ext cx="145129"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Arc 259"/>
              <p:cNvSpPr/>
              <p:nvPr/>
            </p:nvSpPr>
            <p:spPr>
              <a:xfrm rot="19312536">
                <a:off x="869715" y="4936465"/>
                <a:ext cx="925820"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3" name="Arc 260"/>
              <p:cNvSpPr/>
              <p:nvPr/>
            </p:nvSpPr>
            <p:spPr>
              <a:xfrm rot="19312536">
                <a:off x="939777" y="5062434"/>
                <a:ext cx="745660"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34" name="Arc 261"/>
              <p:cNvSpPr/>
              <p:nvPr/>
            </p:nvSpPr>
            <p:spPr>
              <a:xfrm rot="19312536">
                <a:off x="819671" y="4826243"/>
                <a:ext cx="1040921"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30" name="Freeform 257"/>
            <p:cNvSpPr/>
            <p:nvPr/>
          </p:nvSpPr>
          <p:spPr>
            <a:xfrm>
              <a:off x="609127" y="4075611"/>
              <a:ext cx="292210"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grpSp>
        <p:nvGrpSpPr>
          <p:cNvPr id="73919" name="Group 265"/>
          <p:cNvGrpSpPr>
            <a:grpSpLocks/>
          </p:cNvGrpSpPr>
          <p:nvPr/>
        </p:nvGrpSpPr>
        <p:grpSpPr bwMode="auto">
          <a:xfrm>
            <a:off x="2028825" y="4433888"/>
            <a:ext cx="661988" cy="871537"/>
            <a:chOff x="239101" y="4075611"/>
            <a:chExt cx="662236" cy="870251"/>
          </a:xfrm>
        </p:grpSpPr>
        <p:grpSp>
          <p:nvGrpSpPr>
            <p:cNvPr id="73920" name="Group 266"/>
            <p:cNvGrpSpPr>
              <a:grpSpLocks/>
            </p:cNvGrpSpPr>
            <p:nvPr/>
          </p:nvGrpSpPr>
          <p:grpSpPr bwMode="auto">
            <a:xfrm>
              <a:off x="239101" y="4353829"/>
              <a:ext cx="660491" cy="592033"/>
              <a:chOff x="819671" y="4824968"/>
              <a:chExt cx="1040674" cy="980156"/>
            </a:xfrm>
          </p:grpSpPr>
          <p:grpSp>
            <p:nvGrpSpPr>
              <p:cNvPr id="73921" name="Group 268"/>
              <p:cNvGrpSpPr>
                <a:grpSpLocks/>
              </p:cNvGrpSpPr>
              <p:nvPr/>
            </p:nvGrpSpPr>
            <p:grpSpPr bwMode="auto">
              <a:xfrm>
                <a:off x="1259632" y="5157192"/>
                <a:ext cx="288032" cy="576064"/>
                <a:chOff x="1259632" y="5157192"/>
                <a:chExt cx="288032" cy="576064"/>
              </a:xfrm>
            </p:grpSpPr>
            <p:cxnSp>
              <p:nvCxnSpPr>
                <p:cNvPr id="45" name="Straight Connector 27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27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27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2" name="Arc 26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3" name="Arc 27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sp>
            <p:nvSpPr>
              <p:cNvPr id="44" name="Arc 27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b="0"/>
              </a:p>
            </p:txBody>
          </p:sp>
        </p:grpSp>
        <p:sp>
          <p:nvSpPr>
            <p:cNvPr id="40" name="Freeform 26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b="0"/>
            </a:p>
          </p:txBody>
        </p:sp>
      </p:grpSp>
      <p:sp>
        <p:nvSpPr>
          <p:cNvPr id="48" name="Rounded Rectangle 4"/>
          <p:cNvSpPr/>
          <p:nvPr/>
        </p:nvSpPr>
        <p:spPr>
          <a:xfrm>
            <a:off x="7141468" y="2086571"/>
            <a:ext cx="1751012" cy="1366836"/>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a:solidFill>
                  <a:schemeClr val="bg1"/>
                </a:solidFill>
                <a:cs typeface="Arial" charset="0"/>
              </a:rPr>
              <a:t>“Hard” </a:t>
            </a:r>
          </a:p>
          <a:p>
            <a:pPr algn="ctr">
              <a:defRPr/>
            </a:pPr>
            <a:r>
              <a:rPr lang="en-GB" sz="2000">
                <a:solidFill>
                  <a:schemeClr val="bg1"/>
                </a:solidFill>
                <a:cs typeface="Arial" charset="0"/>
              </a:rPr>
              <a:t>Safety</a:t>
            </a:r>
          </a:p>
          <a:p>
            <a:pPr algn="ctr">
              <a:defRPr/>
            </a:pPr>
            <a:r>
              <a:rPr lang="en-GB" sz="2000">
                <a:solidFill>
                  <a:schemeClr val="bg1"/>
                </a:solidFill>
                <a:cs typeface="Arial" charset="0"/>
              </a:rPr>
              <a:t>System</a:t>
            </a:r>
          </a:p>
        </p:txBody>
      </p:sp>
      <p:sp>
        <p:nvSpPr>
          <p:cNvPr id="49" name="Rounded Rectangle 133"/>
          <p:cNvSpPr/>
          <p:nvPr/>
        </p:nvSpPr>
        <p:spPr>
          <a:xfrm>
            <a:off x="602555" y="3073797"/>
            <a:ext cx="2303463" cy="1364091"/>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0">
                <a:solidFill>
                  <a:schemeClr val="tx1"/>
                </a:solidFill>
                <a:cs typeface="Arial" charset="0"/>
              </a:rPr>
              <a:t>Comm System</a:t>
            </a:r>
            <a:br>
              <a:rPr lang="en-GB" sz="2000" b="0">
                <a:solidFill>
                  <a:schemeClr val="tx1"/>
                </a:solidFill>
                <a:cs typeface="Arial" charset="0"/>
              </a:rPr>
            </a:br>
            <a:r>
              <a:rPr lang="en-GB" sz="1600" b="0">
                <a:solidFill>
                  <a:schemeClr val="tx1"/>
                </a:solidFill>
                <a:cs typeface="Arial" charset="0"/>
              </a:rPr>
              <a:t>(3G, LTE, WiFi, 5.9GHz, Bluetooth, GPS, …)</a:t>
            </a:r>
          </a:p>
        </p:txBody>
      </p:sp>
      <p:sp>
        <p:nvSpPr>
          <p:cNvPr id="50" name="Rectangle 134"/>
          <p:cNvSpPr/>
          <p:nvPr/>
        </p:nvSpPr>
        <p:spPr>
          <a:xfrm>
            <a:off x="7274302" y="3481734"/>
            <a:ext cx="1512167" cy="504056"/>
          </a:xfrm>
          <a:prstGeom prst="rect">
            <a:avLst/>
          </a:prstGeom>
          <a:blipFill>
            <a:blip r:embed="rId2"/>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dirty="0">
                <a:ln w="18415" cmpd="sng">
                  <a:solidFill>
                    <a:srgbClr val="FFFFFF"/>
                  </a:solidFill>
                  <a:prstDash val="solid"/>
                </a:ln>
                <a:solidFill>
                  <a:schemeClr val="tx1"/>
                </a:solidFill>
                <a:latin typeface="Berlin Sans FB" pitchFamily="34" charset="0"/>
                <a:cs typeface="Aharoni" pitchFamily="2" charset="-79"/>
              </a:rPr>
              <a:t>Firewall</a:t>
            </a:r>
            <a:endParaRPr lang="en-GB" sz="1600" dirty="0">
              <a:ln w="18415" cmpd="sng">
                <a:solidFill>
                  <a:srgbClr val="FFFFFF"/>
                </a:solidFill>
                <a:prstDash val="solid"/>
              </a:ln>
              <a:solidFill>
                <a:schemeClr val="tx1"/>
              </a:solidFill>
              <a:latin typeface="Berlin Sans FB" pitchFamily="34" charset="0"/>
              <a:cs typeface="Aharoni" pitchFamily="2" charset="-79"/>
            </a:endParaRPr>
          </a:p>
        </p:txBody>
      </p:sp>
      <p:cxnSp>
        <p:nvCxnSpPr>
          <p:cNvPr id="51" name="Straight Connector 275"/>
          <p:cNvCxnSpPr/>
          <p:nvPr/>
        </p:nvCxnSpPr>
        <p:spPr>
          <a:xfrm>
            <a:off x="2895600" y="3733800"/>
            <a:ext cx="2746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276"/>
          <p:cNvCxnSpPr>
            <a:stCxn id="50" idx="2"/>
          </p:cNvCxnSpPr>
          <p:nvPr/>
        </p:nvCxnSpPr>
        <p:spPr>
          <a:xfrm>
            <a:off x="8026400" y="40132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278"/>
          <p:cNvCxnSpPr/>
          <p:nvPr/>
        </p:nvCxnSpPr>
        <p:spPr>
          <a:xfrm>
            <a:off x="4706938" y="3532188"/>
            <a:ext cx="11112" cy="2159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3939" name="Group 67"/>
          <p:cNvGrpSpPr>
            <a:grpSpLocks/>
          </p:cNvGrpSpPr>
          <p:nvPr/>
        </p:nvGrpSpPr>
        <p:grpSpPr bwMode="auto">
          <a:xfrm>
            <a:off x="3124200" y="2590800"/>
            <a:ext cx="3700463" cy="2281238"/>
            <a:chOff x="144" y="768"/>
            <a:chExt cx="2331" cy="1437"/>
          </a:xfrm>
        </p:grpSpPr>
        <p:sp>
          <p:nvSpPr>
            <p:cNvPr id="55" name="Rounded Rectangle 3"/>
            <p:cNvSpPr/>
            <p:nvPr/>
          </p:nvSpPr>
          <p:spPr>
            <a:xfrm>
              <a:off x="164" y="790"/>
              <a:ext cx="2294" cy="1400"/>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solidFill>
                  <a:schemeClr val="bg1"/>
                </a:solidFill>
                <a:cs typeface="Arial" charset="0"/>
              </a:endParaRPr>
            </a:p>
            <a:p>
              <a:pPr algn="ctr">
                <a:defRPr/>
              </a:pPr>
              <a:endParaRPr lang="en-GB" sz="1600">
                <a:solidFill>
                  <a:schemeClr val="bg1"/>
                </a:solidFill>
                <a:cs typeface="Arial" charset="0"/>
              </a:endParaRPr>
            </a:p>
            <a:p>
              <a:pPr algn="ctr">
                <a:defRPr/>
              </a:pPr>
              <a:endParaRPr lang="en-GB" sz="1600">
                <a:solidFill>
                  <a:schemeClr val="bg1"/>
                </a:solidFill>
                <a:cs typeface="Arial" charset="0"/>
              </a:endParaRPr>
            </a:p>
            <a:p>
              <a:pPr algn="ctr">
                <a:defRPr/>
              </a:pPr>
              <a:r>
                <a:rPr lang="en-GB" sz="1800">
                  <a:solidFill>
                    <a:schemeClr val="bg1"/>
                  </a:solidFill>
                  <a:cs typeface="Arial" charset="0"/>
                </a:rPr>
                <a:t> ITS Station</a:t>
              </a:r>
            </a:p>
          </p:txBody>
        </p:sp>
        <p:sp>
          <p:nvSpPr>
            <p:cNvPr id="56" name="Rounded Rectangle 279"/>
            <p:cNvSpPr/>
            <p:nvPr/>
          </p:nvSpPr>
          <p:spPr>
            <a:xfrm>
              <a:off x="1202" y="960"/>
              <a:ext cx="589" cy="2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bg1"/>
                  </a:solidFill>
                  <a:cs typeface="Arial" charset="0"/>
                </a:rPr>
                <a:t>EETS</a:t>
              </a:r>
            </a:p>
          </p:txBody>
        </p:sp>
        <p:sp>
          <p:nvSpPr>
            <p:cNvPr id="57" name="Rounded Rectangle 53"/>
            <p:cNvSpPr/>
            <p:nvPr/>
          </p:nvSpPr>
          <p:spPr>
            <a:xfrm>
              <a:off x="351" y="969"/>
              <a:ext cx="751" cy="23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bg1"/>
                  </a:solidFill>
                  <a:cs typeface="Arial" charset="0"/>
                </a:rPr>
                <a:t>Parking</a:t>
              </a:r>
            </a:p>
          </p:txBody>
        </p:sp>
        <p:sp>
          <p:nvSpPr>
            <p:cNvPr id="58" name="Rounded Rectangle 53"/>
            <p:cNvSpPr/>
            <p:nvPr/>
          </p:nvSpPr>
          <p:spPr>
            <a:xfrm>
              <a:off x="1548" y="1304"/>
              <a:ext cx="652"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a:solidFill>
                    <a:srgbClr val="FF0000"/>
                  </a:solidFill>
                  <a:cs typeface="Arial" charset="0"/>
                </a:rPr>
                <a:t>VM Proprietary</a:t>
              </a:r>
              <a:r>
                <a:rPr lang="en-GB" sz="1000" b="0">
                  <a:solidFill>
                    <a:srgbClr val="FF0000"/>
                  </a:solidFill>
                  <a:cs typeface="Arial" charset="0"/>
                </a:rPr>
                <a:t> </a:t>
              </a:r>
            </a:p>
          </p:txBody>
        </p:sp>
        <p:sp>
          <p:nvSpPr>
            <p:cNvPr id="59" name="Rounded Rectangle 57"/>
            <p:cNvSpPr/>
            <p:nvPr/>
          </p:nvSpPr>
          <p:spPr>
            <a:xfrm>
              <a:off x="1828" y="960"/>
              <a:ext cx="600" cy="2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rgbClr val="FF0000"/>
                  </a:solidFill>
                </a:rPr>
                <a:t>eCall</a:t>
              </a:r>
            </a:p>
          </p:txBody>
        </p:sp>
        <p:sp>
          <p:nvSpPr>
            <p:cNvPr id="60" name="Rounded Rectangle 53"/>
            <p:cNvSpPr/>
            <p:nvPr/>
          </p:nvSpPr>
          <p:spPr>
            <a:xfrm>
              <a:off x="351" y="1299"/>
              <a:ext cx="84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a:solidFill>
                    <a:schemeClr val="tx1"/>
                  </a:solidFill>
                  <a:cs typeface="Arial" charset="0"/>
                </a:rPr>
                <a:t>Infotainment</a:t>
              </a:r>
            </a:p>
          </p:txBody>
        </p:sp>
        <p:sp>
          <p:nvSpPr>
            <p:cNvPr id="61" name="Rounded Rectangle 53"/>
            <p:cNvSpPr/>
            <p:nvPr/>
          </p:nvSpPr>
          <p:spPr>
            <a:xfrm>
              <a:off x="657" y="1929"/>
              <a:ext cx="131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FF0000"/>
                  </a:solidFill>
                  <a:cs typeface="Arial" charset="0"/>
                </a:rPr>
                <a:t>Vehicle HMI</a:t>
              </a:r>
            </a:p>
          </p:txBody>
        </p:sp>
      </p:grpSp>
      <p:cxnSp>
        <p:nvCxnSpPr>
          <p:cNvPr id="2" name="Straight Connector 275"/>
          <p:cNvCxnSpPr/>
          <p:nvPr/>
        </p:nvCxnSpPr>
        <p:spPr>
          <a:xfrm>
            <a:off x="6811963" y="3733800"/>
            <a:ext cx="427037"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685800" y="381000"/>
            <a:ext cx="7772400" cy="1066800"/>
          </a:xfrm>
        </p:spPr>
        <p:txBody>
          <a:bodyPr/>
          <a:lstStyle/>
          <a:p>
            <a:r>
              <a:rPr lang="en-US" smtClean="0"/>
              <a:t>ITS station (ITS-S) Architecture </a:t>
            </a:r>
          </a:p>
        </p:txBody>
      </p:sp>
      <p:graphicFrame>
        <p:nvGraphicFramePr>
          <p:cNvPr id="62467" name="Content Placeholder 2"/>
          <p:cNvGraphicFramePr>
            <a:graphicFrameLocks noGrp="1"/>
          </p:cNvGraphicFramePr>
          <p:nvPr>
            <p:ph idx="4294967295"/>
          </p:nvPr>
        </p:nvGraphicFramePr>
        <p:xfrm>
          <a:off x="1828800" y="1219200"/>
          <a:ext cx="5562600" cy="5181600"/>
        </p:xfrm>
        <a:graphic>
          <a:graphicData uri="http://schemas.openxmlformats.org/presentationml/2006/ole">
            <mc:AlternateContent xmlns:mc="http://schemas.openxmlformats.org/markup-compatibility/2006">
              <mc:Choice xmlns:v="urn:schemas-microsoft-com:vml" Requires="v">
                <p:oleObj spid="_x0000_s62468" name="Visio" r:id="rId3" imgW="8668674" imgH="8383608" progId="Visio.Drawing.11">
                  <p:embed/>
                </p:oleObj>
              </mc:Choice>
              <mc:Fallback>
                <p:oleObj name="Visio" r:id="rId3" imgW="8668674" imgH="8383608" progId="Visio.Drawing.11">
                  <p:embed/>
                  <p:pic>
                    <p:nvPicPr>
                      <p:cNvPr id="0" name="Content Placeholder 2"/>
                      <p:cNvPicPr>
                        <a:picLocks noGrp="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19200"/>
                        <a:ext cx="55626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8"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2469"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2470"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F2663245-4375-4464-A9B3-82E724E5801F}" type="slidenum">
              <a:rPr lang="en-US" sz="1200" b="0"/>
              <a:pPr algn="ctr" eaLnBrk="0" hangingPunct="0"/>
              <a:t>19</a:t>
            </a:fld>
            <a:endParaRPr lang="en-US" sz="1200" b="0"/>
          </a:p>
        </p:txBody>
      </p:sp>
      <p:sp>
        <p:nvSpPr>
          <p:cNvPr id="62471" name="Text Box 7"/>
          <p:cNvSpPr txBox="1">
            <a:spLocks noChangeArrowheads="1"/>
          </p:cNvSpPr>
          <p:nvPr/>
        </p:nvSpPr>
        <p:spPr bwMode="auto">
          <a:xfrm>
            <a:off x="7505700" y="5805488"/>
            <a:ext cx="1333500" cy="366712"/>
          </a:xfrm>
          <a:prstGeom prst="rect">
            <a:avLst/>
          </a:prstGeom>
          <a:noFill/>
          <a:ln w="9525">
            <a:noFill/>
            <a:miter lim="800000"/>
            <a:headEnd/>
            <a:tailEnd/>
          </a:ln>
          <a:effectLst/>
        </p:spPr>
        <p:txBody>
          <a:bodyPr wrap="none">
            <a:spAutoFit/>
          </a:bodyPr>
          <a:lstStyle/>
          <a:p>
            <a:r>
              <a:rPr lang="en-US" sz="1800" b="0"/>
              <a:t>[ISO 21217]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GB" altLang="en-US" smtClean="0"/>
              <a:t>Introduction</a:t>
            </a:r>
            <a:endParaRPr lang="en-US" altLang="en-US" smtClean="0"/>
          </a:p>
        </p:txBody>
      </p:sp>
      <p:sp>
        <p:nvSpPr>
          <p:cNvPr id="32770" name="Content Placeholder 2"/>
          <p:cNvSpPr>
            <a:spLocks noGrp="1"/>
          </p:cNvSpPr>
          <p:nvPr>
            <p:ph idx="1"/>
          </p:nvPr>
        </p:nvSpPr>
        <p:spPr>
          <a:xfrm>
            <a:off x="685800" y="1676400"/>
            <a:ext cx="7772400" cy="4648200"/>
          </a:xfrm>
        </p:spPr>
        <p:txBody>
          <a:bodyPr/>
          <a:lstStyle/>
          <a:p>
            <a:r>
              <a:rPr lang="en-GB" altLang="en-US" sz="2800" b="0" smtClean="0"/>
              <a:t>This submission is prepared for presentation at a tutorial session of IEEE 802.</a:t>
            </a:r>
          </a:p>
          <a:p>
            <a:r>
              <a:rPr lang="en-GB" altLang="en-US" sz="2800" b="0" smtClean="0"/>
              <a:t>The goal is to stimulate discussion on a possible topic of future work in 802.11.</a:t>
            </a:r>
          </a:p>
          <a:p>
            <a:r>
              <a:rPr lang="en-GB" altLang="en-US" sz="2800" b="0" smtClean="0"/>
              <a:t>That topic is how a 802.11 STA can be managed by non-proprietary interfaces inside a converged network architecture.</a:t>
            </a:r>
          </a:p>
        </p:txBody>
      </p:sp>
      <p:sp>
        <p:nvSpPr>
          <p:cNvPr id="32771" name="Date Placeholder 3"/>
          <p:cNvSpPr>
            <a:spLocks noGrp="1"/>
          </p:cNvSpPr>
          <p:nvPr>
            <p:ph type="dt" sz="quarter" idx="10"/>
          </p:nvPr>
        </p:nvSpPr>
        <p:spPr>
          <a:noFill/>
        </p:spPr>
        <p:txBody>
          <a:bodyPr/>
          <a:lstStyle/>
          <a:p>
            <a:r>
              <a:rPr lang="en-US" altLang="en-US" smtClean="0">
                <a:cs typeface="Arial" charset="0"/>
              </a:rPr>
              <a:t>July 2015</a:t>
            </a:r>
          </a:p>
        </p:txBody>
      </p:sp>
      <p:sp>
        <p:nvSpPr>
          <p:cNvPr id="32772"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2773" name="Slide Number Placeholder 5"/>
          <p:cNvSpPr>
            <a:spLocks noGrp="1"/>
          </p:cNvSpPr>
          <p:nvPr>
            <p:ph type="sldNum" sz="quarter" idx="12"/>
          </p:nvPr>
        </p:nvSpPr>
        <p:spPr>
          <a:noFill/>
        </p:spPr>
        <p:txBody>
          <a:bodyPr/>
          <a:lstStyle/>
          <a:p>
            <a:r>
              <a:rPr lang="en-US" altLang="en-US" smtClean="0">
                <a:cs typeface="Arial" charset="0"/>
              </a:rPr>
              <a:t>Slide </a:t>
            </a:r>
            <a:fld id="{70040E50-4F51-415C-A38E-FDEFC2436E61}" type="slidenum">
              <a:rPr lang="en-US" altLang="en-US" smtClean="0">
                <a:cs typeface="Arial" charset="0"/>
              </a:rPr>
              <a:pPr/>
              <a:t>2</a:t>
            </a:fld>
            <a:endParaRPr lang="en-US" alt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685800" y="685800"/>
            <a:ext cx="7772400" cy="685800"/>
          </a:xfrm>
        </p:spPr>
        <p:txBody>
          <a:bodyPr/>
          <a:lstStyle/>
          <a:p>
            <a:r>
              <a:rPr lang="en-US" smtClean="0"/>
              <a:t>ITS-S Subsystems</a:t>
            </a:r>
          </a:p>
        </p:txBody>
      </p:sp>
      <p:sp>
        <p:nvSpPr>
          <p:cNvPr id="63492"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3493"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3494"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93583B45-0D0B-4A08-9417-6A987597C24A}" type="slidenum">
              <a:rPr lang="en-US" sz="1200" b="0"/>
              <a:pPr algn="ctr" eaLnBrk="0" hangingPunct="0"/>
              <a:t>20</a:t>
            </a:fld>
            <a:endParaRPr lang="en-US" sz="1200" b="0"/>
          </a:p>
        </p:txBody>
      </p:sp>
      <p:sp>
        <p:nvSpPr>
          <p:cNvPr id="71882" name="Text Box 2250"/>
          <p:cNvSpPr txBox="1">
            <a:spLocks noChangeArrowheads="1"/>
          </p:cNvSpPr>
          <p:nvPr/>
        </p:nvSpPr>
        <p:spPr bwMode="auto">
          <a:xfrm>
            <a:off x="457200" y="5927725"/>
            <a:ext cx="1460500" cy="396875"/>
          </a:xfrm>
          <a:prstGeom prst="rect">
            <a:avLst/>
          </a:prstGeom>
          <a:noFill/>
          <a:ln w="9525">
            <a:noFill/>
            <a:miter lim="800000"/>
            <a:headEnd/>
            <a:tailEnd/>
          </a:ln>
          <a:effectLst/>
        </p:spPr>
        <p:txBody>
          <a:bodyPr wrap="none">
            <a:spAutoFit/>
          </a:bodyPr>
          <a:lstStyle/>
          <a:p>
            <a:r>
              <a:rPr lang="en-US" sz="2000" b="0"/>
              <a:t>[ISO 21217]</a:t>
            </a:r>
          </a:p>
        </p:txBody>
      </p:sp>
      <p:grpSp>
        <p:nvGrpSpPr>
          <p:cNvPr id="72700" name="Group 3068"/>
          <p:cNvGrpSpPr>
            <a:grpSpLocks/>
          </p:cNvGrpSpPr>
          <p:nvPr/>
        </p:nvGrpSpPr>
        <p:grpSpPr bwMode="auto">
          <a:xfrm>
            <a:off x="533400" y="1371600"/>
            <a:ext cx="8305800" cy="4419600"/>
            <a:chOff x="612" y="1072"/>
            <a:chExt cx="4717" cy="2480"/>
          </a:xfrm>
        </p:grpSpPr>
        <p:pic>
          <p:nvPicPr>
            <p:cNvPr id="71883" name="Picture 3" descr="D:\Organisation\25 Graphics\Hardware\Smartphone.png"/>
            <p:cNvPicPr>
              <a:picLocks noChangeAspect="1" noChangeArrowheads="1"/>
            </p:cNvPicPr>
            <p:nvPr/>
          </p:nvPicPr>
          <p:blipFill>
            <a:blip r:embed="rId2"/>
            <a:srcRect/>
            <a:stretch>
              <a:fillRect/>
            </a:stretch>
          </p:blipFill>
          <p:spPr bwMode="auto">
            <a:xfrm>
              <a:off x="824" y="1335"/>
              <a:ext cx="786" cy="780"/>
            </a:xfrm>
            <a:prstGeom prst="rect">
              <a:avLst/>
            </a:prstGeom>
            <a:noFill/>
            <a:ln w="9525">
              <a:noFill/>
              <a:miter lim="800000"/>
              <a:headEnd/>
              <a:tailEnd/>
            </a:ln>
          </p:spPr>
        </p:pic>
        <p:sp>
          <p:nvSpPr>
            <p:cNvPr id="71884" name="Rectangle 256"/>
            <p:cNvSpPr>
              <a:spLocks noChangeArrowheads="1"/>
            </p:cNvSpPr>
            <p:nvPr/>
          </p:nvSpPr>
          <p:spPr bwMode="auto">
            <a:xfrm>
              <a:off x="692" y="1109"/>
              <a:ext cx="1199" cy="120"/>
            </a:xfrm>
            <a:prstGeom prst="rect">
              <a:avLst/>
            </a:prstGeom>
            <a:noFill/>
            <a:ln w="9525">
              <a:noFill/>
              <a:miter lim="800000"/>
              <a:headEnd/>
              <a:tailEnd/>
            </a:ln>
          </p:spPr>
          <p:txBody>
            <a:bodyPr lIns="0" tIns="0" rIns="0" bIns="0">
              <a:spAutoFit/>
            </a:bodyPr>
            <a:lstStyle/>
            <a:p>
              <a:r>
                <a:rPr lang="en-US" sz="1400">
                  <a:latin typeface="Calibri" pitchFamily="34" charset="0"/>
                </a:rPr>
                <a:t>Personal ITS Station</a:t>
              </a:r>
            </a:p>
          </p:txBody>
        </p:sp>
        <p:sp>
          <p:nvSpPr>
            <p:cNvPr id="71885" name="AutoShape 900"/>
            <p:cNvSpPr>
              <a:spLocks noChangeAspect="1" noChangeArrowheads="1" noTextEdit="1"/>
            </p:cNvSpPr>
            <p:nvPr/>
          </p:nvSpPr>
          <p:spPr bwMode="auto">
            <a:xfrm>
              <a:off x="1028" y="1394"/>
              <a:ext cx="1515" cy="866"/>
            </a:xfrm>
            <a:prstGeom prst="rect">
              <a:avLst/>
            </a:prstGeom>
            <a:noFill/>
            <a:ln w="9525">
              <a:noFill/>
              <a:miter lim="800000"/>
              <a:headEnd/>
              <a:tailEnd/>
            </a:ln>
          </p:spPr>
          <p:txBody>
            <a:bodyPr/>
            <a:lstStyle/>
            <a:p>
              <a:endParaRPr lang="en-US"/>
            </a:p>
          </p:txBody>
        </p:sp>
        <p:sp>
          <p:nvSpPr>
            <p:cNvPr id="71886" name="Rectangle 1031"/>
            <p:cNvSpPr>
              <a:spLocks noChangeArrowheads="1"/>
            </p:cNvSpPr>
            <p:nvPr/>
          </p:nvSpPr>
          <p:spPr bwMode="auto">
            <a:xfrm>
              <a:off x="1744" y="1655"/>
              <a:ext cx="619" cy="491"/>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1887" name="Rectangle 1032"/>
            <p:cNvSpPr>
              <a:spLocks noChangeArrowheads="1"/>
            </p:cNvSpPr>
            <p:nvPr/>
          </p:nvSpPr>
          <p:spPr bwMode="auto">
            <a:xfrm>
              <a:off x="1744" y="1655"/>
              <a:ext cx="619" cy="491"/>
            </a:xfrm>
            <a:prstGeom prst="rect">
              <a:avLst/>
            </a:prstGeom>
            <a:noFill/>
            <a:ln w="9525" cap="rnd">
              <a:solidFill>
                <a:srgbClr val="000000"/>
              </a:solidFill>
              <a:round/>
              <a:headEnd/>
              <a:tailEnd/>
            </a:ln>
          </p:spPr>
          <p:txBody>
            <a:bodyPr/>
            <a:lstStyle/>
            <a:p>
              <a:endParaRPr lang="nb-NO" sz="1600" b="0">
                <a:latin typeface="Calibri" pitchFamily="34" charset="0"/>
              </a:endParaRPr>
            </a:p>
          </p:txBody>
        </p:sp>
        <p:sp>
          <p:nvSpPr>
            <p:cNvPr id="71888" name="Rectangle 1033"/>
            <p:cNvSpPr>
              <a:spLocks noChangeArrowheads="1"/>
            </p:cNvSpPr>
            <p:nvPr/>
          </p:nvSpPr>
          <p:spPr bwMode="auto">
            <a:xfrm>
              <a:off x="1906" y="2034"/>
              <a:ext cx="304" cy="8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889" name="Rectangle 1034"/>
            <p:cNvSpPr>
              <a:spLocks noChangeArrowheads="1"/>
            </p:cNvSpPr>
            <p:nvPr/>
          </p:nvSpPr>
          <p:spPr bwMode="auto">
            <a:xfrm>
              <a:off x="1906" y="2034"/>
              <a:ext cx="304" cy="83"/>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890" name="Rectangle 1035"/>
            <p:cNvSpPr>
              <a:spLocks noChangeArrowheads="1"/>
            </p:cNvSpPr>
            <p:nvPr/>
          </p:nvSpPr>
          <p:spPr bwMode="auto">
            <a:xfrm>
              <a:off x="1906" y="1915"/>
              <a:ext cx="304" cy="7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891" name="Rectangle 1036"/>
            <p:cNvSpPr>
              <a:spLocks noChangeArrowheads="1"/>
            </p:cNvSpPr>
            <p:nvPr/>
          </p:nvSpPr>
          <p:spPr bwMode="auto">
            <a:xfrm>
              <a:off x="1906" y="1915"/>
              <a:ext cx="304" cy="7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892" name="Rectangle 1037"/>
            <p:cNvSpPr>
              <a:spLocks noChangeArrowheads="1"/>
            </p:cNvSpPr>
            <p:nvPr/>
          </p:nvSpPr>
          <p:spPr bwMode="auto">
            <a:xfrm>
              <a:off x="1774" y="1697"/>
              <a:ext cx="84" cy="42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893" name="Rectangle 1038"/>
            <p:cNvSpPr>
              <a:spLocks noChangeArrowheads="1"/>
            </p:cNvSpPr>
            <p:nvPr/>
          </p:nvSpPr>
          <p:spPr bwMode="auto">
            <a:xfrm>
              <a:off x="1774" y="1697"/>
              <a:ext cx="84" cy="42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894" name="Rectangle 1039"/>
            <p:cNvSpPr>
              <a:spLocks noChangeArrowheads="1"/>
            </p:cNvSpPr>
            <p:nvPr/>
          </p:nvSpPr>
          <p:spPr bwMode="auto">
            <a:xfrm>
              <a:off x="1906" y="1808"/>
              <a:ext cx="304" cy="6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895" name="Rectangle 1040"/>
            <p:cNvSpPr>
              <a:spLocks noChangeArrowheads="1"/>
            </p:cNvSpPr>
            <p:nvPr/>
          </p:nvSpPr>
          <p:spPr bwMode="auto">
            <a:xfrm>
              <a:off x="1906" y="1808"/>
              <a:ext cx="304" cy="6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896" name="Rectangle 1041"/>
            <p:cNvSpPr>
              <a:spLocks noChangeArrowheads="1"/>
            </p:cNvSpPr>
            <p:nvPr/>
          </p:nvSpPr>
          <p:spPr bwMode="auto">
            <a:xfrm>
              <a:off x="1988" y="1821"/>
              <a:ext cx="131"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Facilities</a:t>
              </a:r>
              <a:endParaRPr lang="en-GB" sz="1600" b="0">
                <a:latin typeface="Calibri" pitchFamily="34" charset="0"/>
              </a:endParaRPr>
            </a:p>
          </p:txBody>
        </p:sp>
        <p:sp>
          <p:nvSpPr>
            <p:cNvPr id="71897" name="Line 1042"/>
            <p:cNvSpPr>
              <a:spLocks noChangeShapeType="1"/>
            </p:cNvSpPr>
            <p:nvPr/>
          </p:nvSpPr>
          <p:spPr bwMode="auto">
            <a:xfrm>
              <a:off x="1874" y="2080"/>
              <a:ext cx="17" cy="0"/>
            </a:xfrm>
            <a:prstGeom prst="line">
              <a:avLst/>
            </a:prstGeom>
            <a:noFill/>
            <a:ln w="4763" cap="rnd">
              <a:solidFill>
                <a:srgbClr val="000000"/>
              </a:solidFill>
              <a:round/>
              <a:headEnd/>
              <a:tailEnd/>
            </a:ln>
          </p:spPr>
          <p:txBody>
            <a:bodyPr/>
            <a:lstStyle/>
            <a:p>
              <a:endParaRPr lang="en-US"/>
            </a:p>
          </p:txBody>
        </p:sp>
        <p:sp>
          <p:nvSpPr>
            <p:cNvPr id="71898" name="Freeform 1043"/>
            <p:cNvSpPr>
              <a:spLocks/>
            </p:cNvSpPr>
            <p:nvPr/>
          </p:nvSpPr>
          <p:spPr bwMode="auto">
            <a:xfrm>
              <a:off x="1867" y="2075"/>
              <a:ext cx="10" cy="9"/>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1899" name="Freeform 1044"/>
            <p:cNvSpPr>
              <a:spLocks/>
            </p:cNvSpPr>
            <p:nvPr/>
          </p:nvSpPr>
          <p:spPr bwMode="auto">
            <a:xfrm>
              <a:off x="1888" y="2075"/>
              <a:ext cx="11" cy="9"/>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1900" name="Line 1045"/>
            <p:cNvSpPr>
              <a:spLocks noChangeShapeType="1"/>
            </p:cNvSpPr>
            <p:nvPr/>
          </p:nvSpPr>
          <p:spPr bwMode="auto">
            <a:xfrm>
              <a:off x="2058" y="1747"/>
              <a:ext cx="0" cy="4"/>
            </a:xfrm>
            <a:prstGeom prst="line">
              <a:avLst/>
            </a:prstGeom>
            <a:noFill/>
            <a:ln w="4763" cap="rnd">
              <a:solidFill>
                <a:srgbClr val="000000"/>
              </a:solidFill>
              <a:round/>
              <a:headEnd/>
              <a:tailEnd/>
            </a:ln>
          </p:spPr>
          <p:txBody>
            <a:bodyPr/>
            <a:lstStyle/>
            <a:p>
              <a:endParaRPr lang="en-US"/>
            </a:p>
          </p:txBody>
        </p:sp>
        <p:sp>
          <p:nvSpPr>
            <p:cNvPr id="71901" name="Freeform 1046"/>
            <p:cNvSpPr>
              <a:spLocks/>
            </p:cNvSpPr>
            <p:nvPr/>
          </p:nvSpPr>
          <p:spPr bwMode="auto">
            <a:xfrm>
              <a:off x="2053" y="1740"/>
              <a:ext cx="10" cy="9"/>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1902" name="Freeform 1047"/>
            <p:cNvSpPr>
              <a:spLocks/>
            </p:cNvSpPr>
            <p:nvPr/>
          </p:nvSpPr>
          <p:spPr bwMode="auto">
            <a:xfrm>
              <a:off x="2053" y="1749"/>
              <a:ext cx="10" cy="9"/>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1903" name="Line 1048"/>
            <p:cNvSpPr>
              <a:spLocks noChangeShapeType="1"/>
            </p:cNvSpPr>
            <p:nvPr/>
          </p:nvSpPr>
          <p:spPr bwMode="auto">
            <a:xfrm>
              <a:off x="1874" y="1948"/>
              <a:ext cx="17" cy="0"/>
            </a:xfrm>
            <a:prstGeom prst="line">
              <a:avLst/>
            </a:prstGeom>
            <a:noFill/>
            <a:ln w="4763" cap="rnd">
              <a:solidFill>
                <a:srgbClr val="000000"/>
              </a:solidFill>
              <a:round/>
              <a:headEnd/>
              <a:tailEnd/>
            </a:ln>
          </p:spPr>
          <p:txBody>
            <a:bodyPr/>
            <a:lstStyle/>
            <a:p>
              <a:endParaRPr lang="en-US"/>
            </a:p>
          </p:txBody>
        </p:sp>
        <p:sp>
          <p:nvSpPr>
            <p:cNvPr id="71904" name="Freeform 1049"/>
            <p:cNvSpPr>
              <a:spLocks/>
            </p:cNvSpPr>
            <p:nvPr/>
          </p:nvSpPr>
          <p:spPr bwMode="auto">
            <a:xfrm>
              <a:off x="1867" y="1944"/>
              <a:ext cx="10" cy="8"/>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1905" name="Freeform 1050"/>
            <p:cNvSpPr>
              <a:spLocks/>
            </p:cNvSpPr>
            <p:nvPr/>
          </p:nvSpPr>
          <p:spPr bwMode="auto">
            <a:xfrm>
              <a:off x="1888" y="1944"/>
              <a:ext cx="11" cy="8"/>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1906" name="Rectangle 1051"/>
            <p:cNvSpPr>
              <a:spLocks noChangeArrowheads="1"/>
            </p:cNvSpPr>
            <p:nvPr/>
          </p:nvSpPr>
          <p:spPr bwMode="auto">
            <a:xfrm>
              <a:off x="1966" y="1913"/>
              <a:ext cx="24"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N</a:t>
              </a:r>
              <a:endParaRPr lang="en-GB" sz="1600" b="0">
                <a:latin typeface="Calibri" pitchFamily="34" charset="0"/>
              </a:endParaRPr>
            </a:p>
          </p:txBody>
        </p:sp>
        <p:sp>
          <p:nvSpPr>
            <p:cNvPr id="71907" name="Rectangle 1052"/>
            <p:cNvSpPr>
              <a:spLocks noChangeArrowheads="1"/>
            </p:cNvSpPr>
            <p:nvPr/>
          </p:nvSpPr>
          <p:spPr bwMode="auto">
            <a:xfrm>
              <a:off x="1990" y="1913"/>
              <a:ext cx="160"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etworking </a:t>
              </a:r>
              <a:endParaRPr lang="en-GB" sz="1600" b="0">
                <a:latin typeface="Calibri" pitchFamily="34" charset="0"/>
              </a:endParaRPr>
            </a:p>
          </p:txBody>
        </p:sp>
        <p:sp>
          <p:nvSpPr>
            <p:cNvPr id="71908" name="Rectangle 1053"/>
            <p:cNvSpPr>
              <a:spLocks noChangeArrowheads="1"/>
            </p:cNvSpPr>
            <p:nvPr/>
          </p:nvSpPr>
          <p:spPr bwMode="auto">
            <a:xfrm>
              <a:off x="1964" y="1945"/>
              <a:ext cx="34"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&amp; </a:t>
              </a:r>
              <a:endParaRPr lang="en-GB" sz="1600" b="0">
                <a:latin typeface="Calibri" pitchFamily="34" charset="0"/>
              </a:endParaRPr>
            </a:p>
          </p:txBody>
        </p:sp>
        <p:sp>
          <p:nvSpPr>
            <p:cNvPr id="71909" name="Rectangle 1054"/>
            <p:cNvSpPr>
              <a:spLocks noChangeArrowheads="1"/>
            </p:cNvSpPr>
            <p:nvPr/>
          </p:nvSpPr>
          <p:spPr bwMode="auto">
            <a:xfrm>
              <a:off x="1997" y="1945"/>
              <a:ext cx="14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Transport</a:t>
              </a:r>
              <a:endParaRPr lang="en-GB" sz="1600" b="0">
                <a:latin typeface="Calibri" pitchFamily="34" charset="0"/>
              </a:endParaRPr>
            </a:p>
          </p:txBody>
        </p:sp>
        <p:sp>
          <p:nvSpPr>
            <p:cNvPr id="71910" name="Rectangle 1055"/>
            <p:cNvSpPr>
              <a:spLocks noChangeArrowheads="1"/>
            </p:cNvSpPr>
            <p:nvPr/>
          </p:nvSpPr>
          <p:spPr bwMode="auto">
            <a:xfrm>
              <a:off x="2000" y="2027"/>
              <a:ext cx="10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Access </a:t>
              </a:r>
              <a:endParaRPr lang="en-GB" sz="1600" b="0">
                <a:latin typeface="Calibri" pitchFamily="34" charset="0"/>
              </a:endParaRPr>
            </a:p>
          </p:txBody>
        </p:sp>
        <p:sp>
          <p:nvSpPr>
            <p:cNvPr id="71911" name="Rectangle 1056"/>
            <p:cNvSpPr>
              <a:spLocks noChangeArrowheads="1"/>
            </p:cNvSpPr>
            <p:nvPr/>
          </p:nvSpPr>
          <p:spPr bwMode="auto">
            <a:xfrm>
              <a:off x="1950" y="2059"/>
              <a:ext cx="19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Technologies</a:t>
              </a:r>
              <a:endParaRPr lang="en-GB" sz="1600" b="0">
                <a:latin typeface="Calibri" pitchFamily="34" charset="0"/>
              </a:endParaRPr>
            </a:p>
          </p:txBody>
        </p:sp>
        <p:sp>
          <p:nvSpPr>
            <p:cNvPr id="71912" name="Rectangle 1057"/>
            <p:cNvSpPr>
              <a:spLocks noChangeArrowheads="1"/>
            </p:cNvSpPr>
            <p:nvPr/>
          </p:nvSpPr>
          <p:spPr bwMode="auto">
            <a:xfrm>
              <a:off x="2148" y="1941"/>
              <a:ext cx="6" cy="10"/>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1913" name="Line 1058"/>
            <p:cNvSpPr>
              <a:spLocks noChangeShapeType="1"/>
            </p:cNvSpPr>
            <p:nvPr/>
          </p:nvSpPr>
          <p:spPr bwMode="auto">
            <a:xfrm>
              <a:off x="2057" y="1876"/>
              <a:ext cx="2" cy="33"/>
            </a:xfrm>
            <a:prstGeom prst="line">
              <a:avLst/>
            </a:prstGeom>
            <a:noFill/>
            <a:ln w="4763" cap="rnd">
              <a:solidFill>
                <a:srgbClr val="000000"/>
              </a:solidFill>
              <a:round/>
              <a:headEnd/>
              <a:tailEnd/>
            </a:ln>
          </p:spPr>
          <p:txBody>
            <a:bodyPr/>
            <a:lstStyle/>
            <a:p>
              <a:endParaRPr lang="en-US"/>
            </a:p>
          </p:txBody>
        </p:sp>
        <p:sp>
          <p:nvSpPr>
            <p:cNvPr id="71914" name="Freeform 1059"/>
            <p:cNvSpPr>
              <a:spLocks/>
            </p:cNvSpPr>
            <p:nvPr/>
          </p:nvSpPr>
          <p:spPr bwMode="auto">
            <a:xfrm>
              <a:off x="2053" y="1870"/>
              <a:ext cx="9" cy="8"/>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1915" name="Freeform 1060"/>
            <p:cNvSpPr>
              <a:spLocks/>
            </p:cNvSpPr>
            <p:nvPr/>
          </p:nvSpPr>
          <p:spPr bwMode="auto">
            <a:xfrm>
              <a:off x="2054" y="1906"/>
              <a:ext cx="9" cy="9"/>
            </a:xfrm>
            <a:custGeom>
              <a:avLst/>
              <a:gdLst>
                <a:gd name="T0" fmla="*/ 2147483647 w 249"/>
                <a:gd name="T1" fmla="*/ 2147483647 h 253"/>
                <a:gd name="T2" fmla="*/ 0 w 249"/>
                <a:gd name="T3" fmla="*/ 2147483647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1916" name="Line 1061"/>
            <p:cNvSpPr>
              <a:spLocks noChangeShapeType="1"/>
            </p:cNvSpPr>
            <p:nvPr/>
          </p:nvSpPr>
          <p:spPr bwMode="auto">
            <a:xfrm>
              <a:off x="1874" y="1833"/>
              <a:ext cx="17" cy="0"/>
            </a:xfrm>
            <a:prstGeom prst="line">
              <a:avLst/>
            </a:prstGeom>
            <a:noFill/>
            <a:ln w="4763" cap="rnd">
              <a:solidFill>
                <a:srgbClr val="000000"/>
              </a:solidFill>
              <a:round/>
              <a:headEnd/>
              <a:tailEnd/>
            </a:ln>
          </p:spPr>
          <p:txBody>
            <a:bodyPr/>
            <a:lstStyle/>
            <a:p>
              <a:endParaRPr lang="en-US"/>
            </a:p>
          </p:txBody>
        </p:sp>
        <p:sp>
          <p:nvSpPr>
            <p:cNvPr id="71917" name="Freeform 1062"/>
            <p:cNvSpPr>
              <a:spLocks/>
            </p:cNvSpPr>
            <p:nvPr/>
          </p:nvSpPr>
          <p:spPr bwMode="auto">
            <a:xfrm>
              <a:off x="1867" y="1829"/>
              <a:ext cx="10" cy="8"/>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1918" name="Freeform 1063"/>
            <p:cNvSpPr>
              <a:spLocks/>
            </p:cNvSpPr>
            <p:nvPr/>
          </p:nvSpPr>
          <p:spPr bwMode="auto">
            <a:xfrm>
              <a:off x="1890" y="1829"/>
              <a:ext cx="9" cy="8"/>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1919" name="Rectangle 1064"/>
            <p:cNvSpPr>
              <a:spLocks noChangeArrowheads="1"/>
            </p:cNvSpPr>
            <p:nvPr/>
          </p:nvSpPr>
          <p:spPr bwMode="auto">
            <a:xfrm rot="-5400000">
              <a:off x="1803" y="1949"/>
              <a:ext cx="31"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M</a:t>
              </a:r>
              <a:endParaRPr lang="en-GB" sz="1600" b="0">
                <a:latin typeface="Calibri" pitchFamily="34" charset="0"/>
              </a:endParaRPr>
            </a:p>
          </p:txBody>
        </p:sp>
        <p:sp>
          <p:nvSpPr>
            <p:cNvPr id="71920" name="Rectangle 1065"/>
            <p:cNvSpPr>
              <a:spLocks noChangeArrowheads="1"/>
            </p:cNvSpPr>
            <p:nvPr/>
          </p:nvSpPr>
          <p:spPr bwMode="auto">
            <a:xfrm rot="-5400000">
              <a:off x="1810" y="1932"/>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a:t>
              </a:r>
              <a:endParaRPr lang="en-GB" sz="1600" b="0">
                <a:latin typeface="Calibri" pitchFamily="34" charset="0"/>
              </a:endParaRPr>
            </a:p>
          </p:txBody>
        </p:sp>
        <p:sp>
          <p:nvSpPr>
            <p:cNvPr id="71921" name="Rectangle 1066"/>
            <p:cNvSpPr>
              <a:spLocks noChangeArrowheads="1"/>
            </p:cNvSpPr>
            <p:nvPr/>
          </p:nvSpPr>
          <p:spPr bwMode="auto">
            <a:xfrm rot="-5400000">
              <a:off x="1809" y="1916"/>
              <a:ext cx="19"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n</a:t>
              </a:r>
              <a:endParaRPr lang="en-GB" sz="1600" b="0">
                <a:latin typeface="Calibri" pitchFamily="34" charset="0"/>
              </a:endParaRPr>
            </a:p>
          </p:txBody>
        </p:sp>
        <p:sp>
          <p:nvSpPr>
            <p:cNvPr id="71922" name="Rectangle 1067"/>
            <p:cNvSpPr>
              <a:spLocks noChangeArrowheads="1"/>
            </p:cNvSpPr>
            <p:nvPr/>
          </p:nvSpPr>
          <p:spPr bwMode="auto">
            <a:xfrm rot="-5400000">
              <a:off x="1810" y="1900"/>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a:t>
              </a:r>
              <a:endParaRPr lang="en-GB" sz="1600" b="0">
                <a:latin typeface="Calibri" pitchFamily="34" charset="0"/>
              </a:endParaRPr>
            </a:p>
          </p:txBody>
        </p:sp>
        <p:sp>
          <p:nvSpPr>
            <p:cNvPr id="71923" name="Rectangle 1068"/>
            <p:cNvSpPr>
              <a:spLocks noChangeArrowheads="1"/>
            </p:cNvSpPr>
            <p:nvPr/>
          </p:nvSpPr>
          <p:spPr bwMode="auto">
            <a:xfrm rot="-5400000">
              <a:off x="1811" y="1886"/>
              <a:ext cx="1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g</a:t>
              </a:r>
              <a:endParaRPr lang="en-GB" sz="1600" b="0">
                <a:latin typeface="Calibri" pitchFamily="34" charset="0"/>
              </a:endParaRPr>
            </a:p>
          </p:txBody>
        </p:sp>
        <p:sp>
          <p:nvSpPr>
            <p:cNvPr id="71924" name="Rectangle 1069"/>
            <p:cNvSpPr>
              <a:spLocks noChangeArrowheads="1"/>
            </p:cNvSpPr>
            <p:nvPr/>
          </p:nvSpPr>
          <p:spPr bwMode="auto">
            <a:xfrm rot="-5400000">
              <a:off x="1810" y="1870"/>
              <a:ext cx="17"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a:t>
              </a:r>
              <a:endParaRPr lang="en-GB" sz="1600" b="0">
                <a:latin typeface="Calibri" pitchFamily="34" charset="0"/>
              </a:endParaRPr>
            </a:p>
          </p:txBody>
        </p:sp>
        <p:sp>
          <p:nvSpPr>
            <p:cNvPr id="71925" name="Rectangle 1070"/>
            <p:cNvSpPr>
              <a:spLocks noChangeArrowheads="1"/>
            </p:cNvSpPr>
            <p:nvPr/>
          </p:nvSpPr>
          <p:spPr bwMode="auto">
            <a:xfrm rot="-5400000">
              <a:off x="1804" y="1849"/>
              <a:ext cx="29"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m</a:t>
              </a:r>
              <a:endParaRPr lang="en-GB" sz="1600" b="0">
                <a:latin typeface="Calibri" pitchFamily="34" charset="0"/>
              </a:endParaRPr>
            </a:p>
          </p:txBody>
        </p:sp>
        <p:sp>
          <p:nvSpPr>
            <p:cNvPr id="71926" name="Rectangle 1071"/>
            <p:cNvSpPr>
              <a:spLocks noChangeArrowheads="1"/>
            </p:cNvSpPr>
            <p:nvPr/>
          </p:nvSpPr>
          <p:spPr bwMode="auto">
            <a:xfrm rot="-5400000">
              <a:off x="1810" y="1827"/>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a:t>
              </a:r>
              <a:endParaRPr lang="en-GB" sz="1600" b="0">
                <a:latin typeface="Calibri" pitchFamily="34" charset="0"/>
              </a:endParaRPr>
            </a:p>
          </p:txBody>
        </p:sp>
        <p:sp>
          <p:nvSpPr>
            <p:cNvPr id="71927" name="Rectangle 1072"/>
            <p:cNvSpPr>
              <a:spLocks noChangeArrowheads="1"/>
            </p:cNvSpPr>
            <p:nvPr/>
          </p:nvSpPr>
          <p:spPr bwMode="auto">
            <a:xfrm rot="-5400000">
              <a:off x="1810" y="1813"/>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n</a:t>
              </a:r>
              <a:endParaRPr lang="en-GB" sz="1600" b="0">
                <a:latin typeface="Calibri" pitchFamily="34" charset="0"/>
              </a:endParaRPr>
            </a:p>
          </p:txBody>
        </p:sp>
        <p:sp>
          <p:nvSpPr>
            <p:cNvPr id="71928" name="Rectangle 1073"/>
            <p:cNvSpPr>
              <a:spLocks noChangeArrowheads="1"/>
            </p:cNvSpPr>
            <p:nvPr/>
          </p:nvSpPr>
          <p:spPr bwMode="auto">
            <a:xfrm rot="-5400000">
              <a:off x="1813" y="1800"/>
              <a:ext cx="12"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a:t>
              </a:r>
              <a:endParaRPr lang="en-GB" sz="1600" b="0">
                <a:latin typeface="Calibri" pitchFamily="34" charset="0"/>
              </a:endParaRPr>
            </a:p>
          </p:txBody>
        </p:sp>
        <p:sp>
          <p:nvSpPr>
            <p:cNvPr id="71929" name="Rectangle 1074"/>
            <p:cNvSpPr>
              <a:spLocks noChangeArrowheads="1"/>
            </p:cNvSpPr>
            <p:nvPr/>
          </p:nvSpPr>
          <p:spPr bwMode="auto">
            <a:xfrm>
              <a:off x="1922" y="2086"/>
              <a:ext cx="22" cy="51"/>
            </a:xfrm>
            <a:prstGeom prst="rect">
              <a:avLst/>
            </a:prstGeom>
            <a:noFill/>
            <a:ln w="9525">
              <a:noFill/>
              <a:miter lim="800000"/>
              <a:headEnd/>
              <a:tailEnd/>
            </a:ln>
          </p:spPr>
          <p:txBody>
            <a:bodyPr wrap="none" lIns="0" tIns="0" rIns="0" bIns="0">
              <a:spAutoFit/>
            </a:bodyPr>
            <a:lstStyle/>
            <a:p>
              <a:r>
                <a:rPr lang="en-GB" sz="600">
                  <a:solidFill>
                    <a:srgbClr val="000000"/>
                  </a:solidFill>
                  <a:latin typeface="Calibri" pitchFamily="34" charset="0"/>
                </a:rPr>
                <a:t>3</a:t>
              </a:r>
              <a:endParaRPr lang="en-GB" sz="1600" b="0">
                <a:latin typeface="Calibri" pitchFamily="34" charset="0"/>
              </a:endParaRPr>
            </a:p>
          </p:txBody>
        </p:sp>
        <p:sp>
          <p:nvSpPr>
            <p:cNvPr id="71930" name="Rectangle 1075"/>
            <p:cNvSpPr>
              <a:spLocks noChangeArrowheads="1"/>
            </p:cNvSpPr>
            <p:nvPr/>
          </p:nvSpPr>
          <p:spPr bwMode="auto">
            <a:xfrm>
              <a:off x="2257" y="1699"/>
              <a:ext cx="82" cy="41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931" name="Rectangle 1076"/>
            <p:cNvSpPr>
              <a:spLocks noChangeArrowheads="1"/>
            </p:cNvSpPr>
            <p:nvPr/>
          </p:nvSpPr>
          <p:spPr bwMode="auto">
            <a:xfrm>
              <a:off x="2257" y="1699"/>
              <a:ext cx="82" cy="418"/>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932" name="Rectangle 1077"/>
            <p:cNvSpPr>
              <a:spLocks noChangeArrowheads="1"/>
            </p:cNvSpPr>
            <p:nvPr/>
          </p:nvSpPr>
          <p:spPr bwMode="auto">
            <a:xfrm rot="-5400000">
              <a:off x="2286" y="1927"/>
              <a:ext cx="17"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S</a:t>
              </a:r>
              <a:endParaRPr lang="en-GB" sz="1600" b="0">
                <a:latin typeface="Calibri" pitchFamily="34" charset="0"/>
              </a:endParaRPr>
            </a:p>
          </p:txBody>
        </p:sp>
        <p:sp>
          <p:nvSpPr>
            <p:cNvPr id="71933" name="Rectangle 1078"/>
            <p:cNvSpPr>
              <a:spLocks noChangeArrowheads="1"/>
            </p:cNvSpPr>
            <p:nvPr/>
          </p:nvSpPr>
          <p:spPr bwMode="auto">
            <a:xfrm rot="-5400000">
              <a:off x="2286" y="1906"/>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e</a:t>
              </a:r>
              <a:endParaRPr lang="en-GB" sz="1600" b="0">
                <a:latin typeface="Calibri" pitchFamily="34" charset="0"/>
              </a:endParaRPr>
            </a:p>
          </p:txBody>
        </p:sp>
        <p:sp>
          <p:nvSpPr>
            <p:cNvPr id="71934" name="Rectangle 1079"/>
            <p:cNvSpPr>
              <a:spLocks noChangeArrowheads="1"/>
            </p:cNvSpPr>
            <p:nvPr/>
          </p:nvSpPr>
          <p:spPr bwMode="auto">
            <a:xfrm rot="-5400000">
              <a:off x="2287" y="1894"/>
              <a:ext cx="15"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c</a:t>
              </a:r>
              <a:endParaRPr lang="en-GB" sz="1600" b="0">
                <a:latin typeface="Calibri" pitchFamily="34" charset="0"/>
              </a:endParaRPr>
            </a:p>
          </p:txBody>
        </p:sp>
        <p:sp>
          <p:nvSpPr>
            <p:cNvPr id="71935" name="Rectangle 1080"/>
            <p:cNvSpPr>
              <a:spLocks noChangeArrowheads="1"/>
            </p:cNvSpPr>
            <p:nvPr/>
          </p:nvSpPr>
          <p:spPr bwMode="auto">
            <a:xfrm rot="-5400000">
              <a:off x="2285" y="1878"/>
              <a:ext cx="18"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u</a:t>
              </a:r>
              <a:endParaRPr lang="en-GB" sz="1600" b="0">
                <a:latin typeface="Calibri" pitchFamily="34" charset="0"/>
              </a:endParaRPr>
            </a:p>
          </p:txBody>
        </p:sp>
        <p:sp>
          <p:nvSpPr>
            <p:cNvPr id="71936" name="Rectangle 1081"/>
            <p:cNvSpPr>
              <a:spLocks noChangeArrowheads="1"/>
            </p:cNvSpPr>
            <p:nvPr/>
          </p:nvSpPr>
          <p:spPr bwMode="auto">
            <a:xfrm rot="-5400000">
              <a:off x="2288" y="1864"/>
              <a:ext cx="12"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r</a:t>
              </a:r>
              <a:endParaRPr lang="en-GB" sz="1600" b="0">
                <a:latin typeface="Calibri" pitchFamily="34" charset="0"/>
              </a:endParaRPr>
            </a:p>
          </p:txBody>
        </p:sp>
        <p:sp>
          <p:nvSpPr>
            <p:cNvPr id="71937" name="Rectangle 1082"/>
            <p:cNvSpPr>
              <a:spLocks noChangeArrowheads="1"/>
            </p:cNvSpPr>
            <p:nvPr/>
          </p:nvSpPr>
          <p:spPr bwMode="auto">
            <a:xfrm rot="-5400000">
              <a:off x="2287" y="1857"/>
              <a:ext cx="9"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i</a:t>
              </a:r>
              <a:endParaRPr lang="en-GB" sz="1600" b="0">
                <a:latin typeface="Calibri" pitchFamily="34" charset="0"/>
              </a:endParaRPr>
            </a:p>
          </p:txBody>
        </p:sp>
        <p:sp>
          <p:nvSpPr>
            <p:cNvPr id="71938" name="Rectangle 1083"/>
            <p:cNvSpPr>
              <a:spLocks noChangeArrowheads="1"/>
            </p:cNvSpPr>
            <p:nvPr/>
          </p:nvSpPr>
          <p:spPr bwMode="auto">
            <a:xfrm rot="-5400000">
              <a:off x="2285" y="1846"/>
              <a:ext cx="13"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t</a:t>
              </a:r>
              <a:endParaRPr lang="en-GB" sz="1600" b="0">
                <a:latin typeface="Calibri" pitchFamily="34" charset="0"/>
              </a:endParaRPr>
            </a:p>
          </p:txBody>
        </p:sp>
        <p:sp>
          <p:nvSpPr>
            <p:cNvPr id="71939" name="Rectangle 1084"/>
            <p:cNvSpPr>
              <a:spLocks noChangeArrowheads="1"/>
            </p:cNvSpPr>
            <p:nvPr/>
          </p:nvSpPr>
          <p:spPr bwMode="auto">
            <a:xfrm rot="-5400000">
              <a:off x="2286" y="1834"/>
              <a:ext cx="17"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y</a:t>
              </a:r>
              <a:endParaRPr lang="en-GB" sz="1600" b="0">
                <a:latin typeface="Calibri" pitchFamily="34" charset="0"/>
              </a:endParaRPr>
            </a:p>
          </p:txBody>
        </p:sp>
        <p:sp>
          <p:nvSpPr>
            <p:cNvPr id="71940" name="Line 1085"/>
            <p:cNvSpPr>
              <a:spLocks noChangeShapeType="1"/>
            </p:cNvSpPr>
            <p:nvPr/>
          </p:nvSpPr>
          <p:spPr bwMode="auto">
            <a:xfrm>
              <a:off x="2227" y="2080"/>
              <a:ext cx="13" cy="0"/>
            </a:xfrm>
            <a:prstGeom prst="line">
              <a:avLst/>
            </a:prstGeom>
            <a:noFill/>
            <a:ln w="4763" cap="rnd">
              <a:solidFill>
                <a:srgbClr val="000000"/>
              </a:solidFill>
              <a:round/>
              <a:headEnd/>
              <a:tailEnd/>
            </a:ln>
          </p:spPr>
          <p:txBody>
            <a:bodyPr/>
            <a:lstStyle/>
            <a:p>
              <a:endParaRPr lang="en-US"/>
            </a:p>
          </p:txBody>
        </p:sp>
        <p:sp>
          <p:nvSpPr>
            <p:cNvPr id="71941" name="Freeform 1086"/>
            <p:cNvSpPr>
              <a:spLocks/>
            </p:cNvSpPr>
            <p:nvPr/>
          </p:nvSpPr>
          <p:spPr bwMode="auto">
            <a:xfrm>
              <a:off x="2219" y="2075"/>
              <a:ext cx="12" cy="9"/>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1942" name="Freeform 1087"/>
            <p:cNvSpPr>
              <a:spLocks/>
            </p:cNvSpPr>
            <p:nvPr/>
          </p:nvSpPr>
          <p:spPr bwMode="auto">
            <a:xfrm>
              <a:off x="2239" y="2075"/>
              <a:ext cx="10" cy="9"/>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1943" name="Line 1088"/>
            <p:cNvSpPr>
              <a:spLocks noChangeShapeType="1"/>
            </p:cNvSpPr>
            <p:nvPr/>
          </p:nvSpPr>
          <p:spPr bwMode="auto">
            <a:xfrm>
              <a:off x="2227" y="1948"/>
              <a:ext cx="13" cy="0"/>
            </a:xfrm>
            <a:prstGeom prst="line">
              <a:avLst/>
            </a:prstGeom>
            <a:noFill/>
            <a:ln w="4763" cap="rnd">
              <a:solidFill>
                <a:srgbClr val="000000"/>
              </a:solidFill>
              <a:round/>
              <a:headEnd/>
              <a:tailEnd/>
            </a:ln>
          </p:spPr>
          <p:txBody>
            <a:bodyPr/>
            <a:lstStyle/>
            <a:p>
              <a:endParaRPr lang="en-US"/>
            </a:p>
          </p:txBody>
        </p:sp>
        <p:sp>
          <p:nvSpPr>
            <p:cNvPr id="71944" name="Freeform 1089"/>
            <p:cNvSpPr>
              <a:spLocks/>
            </p:cNvSpPr>
            <p:nvPr/>
          </p:nvSpPr>
          <p:spPr bwMode="auto">
            <a:xfrm>
              <a:off x="2219" y="1944"/>
              <a:ext cx="12" cy="8"/>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1945" name="Freeform 1090"/>
            <p:cNvSpPr>
              <a:spLocks/>
            </p:cNvSpPr>
            <p:nvPr/>
          </p:nvSpPr>
          <p:spPr bwMode="auto">
            <a:xfrm>
              <a:off x="2239" y="1944"/>
              <a:ext cx="10" cy="8"/>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1946" name="Line 1091"/>
            <p:cNvSpPr>
              <a:spLocks noChangeShapeType="1"/>
            </p:cNvSpPr>
            <p:nvPr/>
          </p:nvSpPr>
          <p:spPr bwMode="auto">
            <a:xfrm>
              <a:off x="2227" y="1835"/>
              <a:ext cx="13" cy="0"/>
            </a:xfrm>
            <a:prstGeom prst="line">
              <a:avLst/>
            </a:prstGeom>
            <a:noFill/>
            <a:ln w="4763" cap="rnd">
              <a:solidFill>
                <a:srgbClr val="000000"/>
              </a:solidFill>
              <a:round/>
              <a:headEnd/>
              <a:tailEnd/>
            </a:ln>
          </p:spPr>
          <p:txBody>
            <a:bodyPr/>
            <a:lstStyle/>
            <a:p>
              <a:endParaRPr lang="en-US"/>
            </a:p>
          </p:txBody>
        </p:sp>
        <p:sp>
          <p:nvSpPr>
            <p:cNvPr id="71947" name="Freeform 1092"/>
            <p:cNvSpPr>
              <a:spLocks/>
            </p:cNvSpPr>
            <p:nvPr/>
          </p:nvSpPr>
          <p:spPr bwMode="auto">
            <a:xfrm>
              <a:off x="2219" y="1830"/>
              <a:ext cx="12" cy="8"/>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1948" name="Freeform 1093"/>
            <p:cNvSpPr>
              <a:spLocks/>
            </p:cNvSpPr>
            <p:nvPr/>
          </p:nvSpPr>
          <p:spPr bwMode="auto">
            <a:xfrm>
              <a:off x="2239" y="1830"/>
              <a:ext cx="10" cy="8"/>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1949" name="Rectangle 1094"/>
            <p:cNvSpPr>
              <a:spLocks noChangeArrowheads="1"/>
            </p:cNvSpPr>
            <p:nvPr/>
          </p:nvSpPr>
          <p:spPr bwMode="auto">
            <a:xfrm>
              <a:off x="1906" y="1705"/>
              <a:ext cx="304" cy="5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950" name="Rectangle 1095"/>
            <p:cNvSpPr>
              <a:spLocks noChangeArrowheads="1"/>
            </p:cNvSpPr>
            <p:nvPr/>
          </p:nvSpPr>
          <p:spPr bwMode="auto">
            <a:xfrm>
              <a:off x="1906" y="1705"/>
              <a:ext cx="304" cy="5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951" name="Rectangle 1096"/>
            <p:cNvSpPr>
              <a:spLocks noChangeArrowheads="1"/>
            </p:cNvSpPr>
            <p:nvPr/>
          </p:nvSpPr>
          <p:spPr bwMode="auto">
            <a:xfrm>
              <a:off x="1958" y="1715"/>
              <a:ext cx="186" cy="43"/>
            </a:xfrm>
            <a:prstGeom prst="rect">
              <a:avLst/>
            </a:prstGeom>
            <a:noFill/>
            <a:ln w="9525">
              <a:noFill/>
              <a:miter lim="800000"/>
              <a:headEnd/>
              <a:tailEnd/>
            </a:ln>
          </p:spPr>
          <p:txBody>
            <a:bodyPr wrap="none" lIns="0" tIns="0" rIns="0" bIns="0">
              <a:spAutoFit/>
            </a:bodyPr>
            <a:lstStyle/>
            <a:p>
              <a:r>
                <a:rPr lang="en-GB" sz="500">
                  <a:solidFill>
                    <a:srgbClr val="FFFFFF"/>
                  </a:solidFill>
                  <a:latin typeface="Calibri" pitchFamily="34" charset="0"/>
                </a:rPr>
                <a:t>Applications</a:t>
              </a:r>
              <a:endParaRPr lang="en-GB" sz="1600" b="0">
                <a:latin typeface="Calibri" pitchFamily="34" charset="0"/>
              </a:endParaRPr>
            </a:p>
          </p:txBody>
        </p:sp>
        <p:sp>
          <p:nvSpPr>
            <p:cNvPr id="71952" name="Line 1097"/>
            <p:cNvSpPr>
              <a:spLocks noChangeShapeType="1"/>
            </p:cNvSpPr>
            <p:nvPr/>
          </p:nvSpPr>
          <p:spPr bwMode="auto">
            <a:xfrm>
              <a:off x="2229" y="1737"/>
              <a:ext cx="13" cy="0"/>
            </a:xfrm>
            <a:prstGeom prst="line">
              <a:avLst/>
            </a:prstGeom>
            <a:noFill/>
            <a:ln w="4763" cap="rnd">
              <a:solidFill>
                <a:srgbClr val="000000"/>
              </a:solidFill>
              <a:round/>
              <a:headEnd/>
              <a:tailEnd/>
            </a:ln>
          </p:spPr>
          <p:txBody>
            <a:bodyPr/>
            <a:lstStyle/>
            <a:p>
              <a:endParaRPr lang="en-US"/>
            </a:p>
          </p:txBody>
        </p:sp>
        <p:sp>
          <p:nvSpPr>
            <p:cNvPr id="71953" name="Freeform 1098"/>
            <p:cNvSpPr>
              <a:spLocks/>
            </p:cNvSpPr>
            <p:nvPr/>
          </p:nvSpPr>
          <p:spPr bwMode="auto">
            <a:xfrm>
              <a:off x="2221" y="1733"/>
              <a:ext cx="11" cy="8"/>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1954" name="Freeform 1099"/>
            <p:cNvSpPr>
              <a:spLocks/>
            </p:cNvSpPr>
            <p:nvPr/>
          </p:nvSpPr>
          <p:spPr bwMode="auto">
            <a:xfrm>
              <a:off x="2240" y="1733"/>
              <a:ext cx="10" cy="8"/>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1955" name="Line 1100"/>
            <p:cNvSpPr>
              <a:spLocks noChangeShapeType="1"/>
            </p:cNvSpPr>
            <p:nvPr/>
          </p:nvSpPr>
          <p:spPr bwMode="auto">
            <a:xfrm>
              <a:off x="1873" y="1737"/>
              <a:ext cx="16" cy="0"/>
            </a:xfrm>
            <a:prstGeom prst="line">
              <a:avLst/>
            </a:prstGeom>
            <a:noFill/>
            <a:ln w="4763" cap="rnd">
              <a:solidFill>
                <a:srgbClr val="000000"/>
              </a:solidFill>
              <a:round/>
              <a:headEnd/>
              <a:tailEnd/>
            </a:ln>
          </p:spPr>
          <p:txBody>
            <a:bodyPr/>
            <a:lstStyle/>
            <a:p>
              <a:endParaRPr lang="en-US"/>
            </a:p>
          </p:txBody>
        </p:sp>
        <p:sp>
          <p:nvSpPr>
            <p:cNvPr id="71956" name="Freeform 1101"/>
            <p:cNvSpPr>
              <a:spLocks/>
            </p:cNvSpPr>
            <p:nvPr/>
          </p:nvSpPr>
          <p:spPr bwMode="auto">
            <a:xfrm>
              <a:off x="1866" y="1733"/>
              <a:ext cx="9" cy="8"/>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1957" name="Freeform 1102"/>
            <p:cNvSpPr>
              <a:spLocks/>
            </p:cNvSpPr>
            <p:nvPr/>
          </p:nvSpPr>
          <p:spPr bwMode="auto">
            <a:xfrm>
              <a:off x="1886" y="1733"/>
              <a:ext cx="11" cy="8"/>
            </a:xfrm>
            <a:custGeom>
              <a:avLst/>
              <a:gdLst>
                <a:gd name="T0" fmla="*/ 2147483647 w 249"/>
                <a:gd name="T1" fmla="*/ 2147483647 h 249"/>
                <a:gd name="T2" fmla="*/ 0 w 249"/>
                <a:gd name="T3" fmla="*/ 2147483647 h 249"/>
                <a:gd name="T4" fmla="*/ 0 w 249"/>
                <a:gd name="T5" fmla="*/ 0 h 249"/>
                <a:gd name="T6" fmla="*/ 0 w 249"/>
                <a:gd name="T7" fmla="*/ 0 h 249"/>
                <a:gd name="T8" fmla="*/ 2147483647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1958" name="Line 1103"/>
            <p:cNvSpPr>
              <a:spLocks noChangeShapeType="1"/>
            </p:cNvSpPr>
            <p:nvPr/>
          </p:nvSpPr>
          <p:spPr bwMode="auto">
            <a:xfrm>
              <a:off x="2057" y="1768"/>
              <a:ext cx="0" cy="34"/>
            </a:xfrm>
            <a:prstGeom prst="line">
              <a:avLst/>
            </a:prstGeom>
            <a:noFill/>
            <a:ln w="4763" cap="rnd">
              <a:solidFill>
                <a:srgbClr val="000000"/>
              </a:solidFill>
              <a:round/>
              <a:headEnd/>
              <a:tailEnd/>
            </a:ln>
          </p:spPr>
          <p:txBody>
            <a:bodyPr/>
            <a:lstStyle/>
            <a:p>
              <a:endParaRPr lang="en-US"/>
            </a:p>
          </p:txBody>
        </p:sp>
        <p:sp>
          <p:nvSpPr>
            <p:cNvPr id="71959" name="Freeform 1104"/>
            <p:cNvSpPr>
              <a:spLocks/>
            </p:cNvSpPr>
            <p:nvPr/>
          </p:nvSpPr>
          <p:spPr bwMode="auto">
            <a:xfrm>
              <a:off x="2052" y="1762"/>
              <a:ext cx="10" cy="8"/>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1960" name="Freeform 1105"/>
            <p:cNvSpPr>
              <a:spLocks/>
            </p:cNvSpPr>
            <p:nvPr/>
          </p:nvSpPr>
          <p:spPr bwMode="auto">
            <a:xfrm>
              <a:off x="2052" y="1799"/>
              <a:ext cx="10" cy="9"/>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1961" name="Line 1106"/>
            <p:cNvSpPr>
              <a:spLocks noChangeShapeType="1"/>
            </p:cNvSpPr>
            <p:nvPr/>
          </p:nvSpPr>
          <p:spPr bwMode="auto">
            <a:xfrm>
              <a:off x="2059" y="1998"/>
              <a:ext cx="0" cy="30"/>
            </a:xfrm>
            <a:prstGeom prst="line">
              <a:avLst/>
            </a:prstGeom>
            <a:noFill/>
            <a:ln w="4763" cap="rnd">
              <a:solidFill>
                <a:srgbClr val="000000"/>
              </a:solidFill>
              <a:round/>
              <a:headEnd/>
              <a:tailEnd/>
            </a:ln>
          </p:spPr>
          <p:txBody>
            <a:bodyPr/>
            <a:lstStyle/>
            <a:p>
              <a:endParaRPr lang="en-US"/>
            </a:p>
          </p:txBody>
        </p:sp>
        <p:sp>
          <p:nvSpPr>
            <p:cNvPr id="71962" name="Freeform 1107"/>
            <p:cNvSpPr>
              <a:spLocks/>
            </p:cNvSpPr>
            <p:nvPr/>
          </p:nvSpPr>
          <p:spPr bwMode="auto">
            <a:xfrm>
              <a:off x="2054" y="1992"/>
              <a:ext cx="10" cy="8"/>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1963" name="Freeform 1108"/>
            <p:cNvSpPr>
              <a:spLocks/>
            </p:cNvSpPr>
            <p:nvPr/>
          </p:nvSpPr>
          <p:spPr bwMode="auto">
            <a:xfrm>
              <a:off x="2054" y="2025"/>
              <a:ext cx="10" cy="9"/>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1964" name="Freeform 1109"/>
            <p:cNvSpPr>
              <a:spLocks/>
            </p:cNvSpPr>
            <p:nvPr/>
          </p:nvSpPr>
          <p:spPr bwMode="auto">
            <a:xfrm>
              <a:off x="1678" y="1604"/>
              <a:ext cx="772" cy="590"/>
            </a:xfrm>
            <a:custGeom>
              <a:avLst/>
              <a:gdLst>
                <a:gd name="T0" fmla="*/ 2147483647 w 10583"/>
                <a:gd name="T1" fmla="*/ 0 h 11717"/>
                <a:gd name="T2" fmla="*/ 0 w 10583"/>
                <a:gd name="T3" fmla="*/ 2147483647 h 11717"/>
                <a:gd name="T4" fmla="*/ 0 w 10583"/>
                <a:gd name="T5" fmla="*/ 2147483647 h 11717"/>
                <a:gd name="T6" fmla="*/ 2147483647 w 10583"/>
                <a:gd name="T7" fmla="*/ 2147483647 h 11717"/>
                <a:gd name="T8" fmla="*/ 2147483647 w 10583"/>
                <a:gd name="T9" fmla="*/ 2147483647 h 11717"/>
                <a:gd name="T10" fmla="*/ 2147483647 w 10583"/>
                <a:gd name="T11" fmla="*/ 2147483647 h 11717"/>
                <a:gd name="T12" fmla="*/ 2147483647 w 10583"/>
                <a:gd name="T13" fmla="*/ 2147483647 h 11717"/>
                <a:gd name="T14" fmla="*/ 2147483647 w 10583"/>
                <a:gd name="T15" fmla="*/ 0 h 11717"/>
                <a:gd name="T16" fmla="*/ 2147483647 w 10583"/>
                <a:gd name="T17" fmla="*/ 0 h 1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83"/>
                <a:gd name="T28" fmla="*/ 0 h 11717"/>
                <a:gd name="T29" fmla="*/ 10583 w 10583"/>
                <a:gd name="T30" fmla="*/ 11717 h 117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83" h="11717">
                  <a:moveTo>
                    <a:pt x="1764" y="0"/>
                  </a:moveTo>
                  <a:cubicBezTo>
                    <a:pt x="790" y="0"/>
                    <a:pt x="0" y="790"/>
                    <a:pt x="0" y="1764"/>
                  </a:cubicBezTo>
                  <a:lnTo>
                    <a:pt x="0" y="9953"/>
                  </a:lnTo>
                  <a:cubicBezTo>
                    <a:pt x="0" y="10927"/>
                    <a:pt x="790" y="11717"/>
                    <a:pt x="1764" y="11717"/>
                  </a:cubicBezTo>
                  <a:lnTo>
                    <a:pt x="8819" y="11717"/>
                  </a:lnTo>
                  <a:cubicBezTo>
                    <a:pt x="9793" y="11717"/>
                    <a:pt x="10583" y="10927"/>
                    <a:pt x="10583" y="9953"/>
                  </a:cubicBezTo>
                  <a:lnTo>
                    <a:pt x="10583" y="1764"/>
                  </a:lnTo>
                  <a:cubicBezTo>
                    <a:pt x="10583" y="790"/>
                    <a:pt x="9793" y="0"/>
                    <a:pt x="8819" y="0"/>
                  </a:cubicBezTo>
                  <a:lnTo>
                    <a:pt x="1764" y="0"/>
                  </a:lnTo>
                  <a:close/>
                </a:path>
              </a:pathLst>
            </a:custGeom>
            <a:noFill/>
            <a:ln w="28575" cap="rnd">
              <a:solidFill>
                <a:srgbClr val="C80000"/>
              </a:solidFill>
              <a:round/>
              <a:headEnd/>
              <a:tailEnd/>
            </a:ln>
          </p:spPr>
          <p:txBody>
            <a:bodyPr/>
            <a:lstStyle/>
            <a:p>
              <a:endParaRPr lang="en-US"/>
            </a:p>
          </p:txBody>
        </p:sp>
        <p:sp>
          <p:nvSpPr>
            <p:cNvPr id="71965" name="Rectangle 258"/>
            <p:cNvSpPr>
              <a:spLocks noChangeArrowheads="1"/>
            </p:cNvSpPr>
            <p:nvPr/>
          </p:nvSpPr>
          <p:spPr bwMode="auto">
            <a:xfrm>
              <a:off x="732" y="2366"/>
              <a:ext cx="1199" cy="120"/>
            </a:xfrm>
            <a:prstGeom prst="rect">
              <a:avLst/>
            </a:prstGeom>
            <a:noFill/>
            <a:ln w="9525">
              <a:noFill/>
              <a:miter lim="800000"/>
              <a:headEnd/>
              <a:tailEnd/>
            </a:ln>
          </p:spPr>
          <p:txBody>
            <a:bodyPr lIns="0" tIns="0" rIns="0" bIns="0">
              <a:spAutoFit/>
            </a:bodyPr>
            <a:lstStyle/>
            <a:p>
              <a:r>
                <a:rPr lang="en-US" sz="1400">
                  <a:latin typeface="Calibri" pitchFamily="34" charset="0"/>
                </a:rPr>
                <a:t>Vehicle ITS Station</a:t>
              </a:r>
            </a:p>
          </p:txBody>
        </p:sp>
        <p:grpSp>
          <p:nvGrpSpPr>
            <p:cNvPr id="71966" name="Group 1117"/>
            <p:cNvGrpSpPr>
              <a:grpSpLocks/>
            </p:cNvGrpSpPr>
            <p:nvPr/>
          </p:nvGrpSpPr>
          <p:grpSpPr bwMode="auto">
            <a:xfrm>
              <a:off x="924" y="2637"/>
              <a:ext cx="1493" cy="604"/>
              <a:chOff x="920" y="2725"/>
              <a:chExt cx="1694" cy="761"/>
            </a:xfrm>
          </p:grpSpPr>
          <p:sp>
            <p:nvSpPr>
              <p:cNvPr id="71967" name="Rectangle 688"/>
              <p:cNvSpPr>
                <a:spLocks noChangeArrowheads="1"/>
              </p:cNvSpPr>
              <p:nvPr/>
            </p:nvSpPr>
            <p:spPr bwMode="auto">
              <a:xfrm>
                <a:off x="1068" y="2882"/>
                <a:ext cx="308" cy="395"/>
              </a:xfrm>
              <a:prstGeom prst="rect">
                <a:avLst/>
              </a:prstGeom>
              <a:solidFill>
                <a:srgbClr val="FFFFFF"/>
              </a:solidFill>
              <a:ln w="9525">
                <a:noFill/>
                <a:miter lim="800000"/>
                <a:headEnd/>
                <a:tailEnd/>
              </a:ln>
            </p:spPr>
            <p:txBody>
              <a:bodyPr lIns="54000" tIns="10800" rIns="54000" bIns="10800"/>
              <a:lstStyle/>
              <a:p>
                <a:r>
                  <a:rPr lang="en-GB" sz="700">
                    <a:solidFill>
                      <a:srgbClr val="C80000"/>
                    </a:solidFill>
                    <a:latin typeface="Calibri" pitchFamily="34" charset="0"/>
                  </a:rPr>
                  <a:t>Mobile</a:t>
                </a:r>
              </a:p>
              <a:p>
                <a:r>
                  <a:rPr lang="en-GB" sz="700">
                    <a:solidFill>
                      <a:srgbClr val="C80000"/>
                    </a:solidFill>
                    <a:latin typeface="Calibri" pitchFamily="34" charset="0"/>
                  </a:rPr>
                  <a:t>Router</a:t>
                </a:r>
              </a:p>
            </p:txBody>
          </p:sp>
          <p:sp>
            <p:nvSpPr>
              <p:cNvPr id="71968" name="Rectangle 689"/>
              <p:cNvSpPr>
                <a:spLocks noChangeArrowheads="1"/>
              </p:cNvSpPr>
              <p:nvPr/>
            </p:nvSpPr>
            <p:spPr bwMode="auto">
              <a:xfrm>
                <a:off x="1068" y="3049"/>
                <a:ext cx="308" cy="260"/>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1969" name="Rectangle 690"/>
              <p:cNvSpPr>
                <a:spLocks noChangeArrowheads="1"/>
              </p:cNvSpPr>
              <p:nvPr/>
            </p:nvSpPr>
            <p:spPr bwMode="auto">
              <a:xfrm>
                <a:off x="1148" y="3252"/>
                <a:ext cx="153" cy="4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970" name="Rectangle 691"/>
              <p:cNvSpPr>
                <a:spLocks noChangeArrowheads="1"/>
              </p:cNvSpPr>
              <p:nvPr/>
            </p:nvSpPr>
            <p:spPr bwMode="auto">
              <a:xfrm>
                <a:off x="1148" y="3252"/>
                <a:ext cx="153" cy="4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971" name="Rectangle 692"/>
              <p:cNvSpPr>
                <a:spLocks noChangeArrowheads="1"/>
              </p:cNvSpPr>
              <p:nvPr/>
            </p:nvSpPr>
            <p:spPr bwMode="auto">
              <a:xfrm>
                <a:off x="1148" y="3189"/>
                <a:ext cx="153" cy="4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972" name="Rectangle 693"/>
              <p:cNvSpPr>
                <a:spLocks noChangeArrowheads="1"/>
              </p:cNvSpPr>
              <p:nvPr/>
            </p:nvSpPr>
            <p:spPr bwMode="auto">
              <a:xfrm>
                <a:off x="1148" y="3189"/>
                <a:ext cx="153" cy="4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973" name="Rectangle 694"/>
              <p:cNvSpPr>
                <a:spLocks noChangeArrowheads="1"/>
              </p:cNvSpPr>
              <p:nvPr/>
            </p:nvSpPr>
            <p:spPr bwMode="auto">
              <a:xfrm>
                <a:off x="1082" y="3151"/>
                <a:ext cx="43" cy="14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974" name="Rectangle 695"/>
              <p:cNvSpPr>
                <a:spLocks noChangeArrowheads="1"/>
              </p:cNvSpPr>
              <p:nvPr/>
            </p:nvSpPr>
            <p:spPr bwMode="auto">
              <a:xfrm>
                <a:off x="1082" y="3151"/>
                <a:ext cx="43" cy="143"/>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1975" name="Line 696"/>
              <p:cNvSpPr>
                <a:spLocks noChangeShapeType="1"/>
              </p:cNvSpPr>
              <p:nvPr/>
            </p:nvSpPr>
            <p:spPr bwMode="auto">
              <a:xfrm>
                <a:off x="1132" y="3275"/>
                <a:ext cx="8" cy="0"/>
              </a:xfrm>
              <a:prstGeom prst="line">
                <a:avLst/>
              </a:prstGeom>
              <a:noFill/>
              <a:ln w="3175" cap="rnd">
                <a:solidFill>
                  <a:srgbClr val="000000"/>
                </a:solidFill>
                <a:round/>
                <a:headEnd/>
                <a:tailEnd/>
              </a:ln>
            </p:spPr>
            <p:txBody>
              <a:bodyPr/>
              <a:lstStyle/>
              <a:p>
                <a:endParaRPr lang="en-US"/>
              </a:p>
            </p:txBody>
          </p:sp>
          <p:sp>
            <p:nvSpPr>
              <p:cNvPr id="71976" name="Freeform 697"/>
              <p:cNvSpPr>
                <a:spLocks/>
              </p:cNvSpPr>
              <p:nvPr/>
            </p:nvSpPr>
            <p:spPr bwMode="auto">
              <a:xfrm>
                <a:off x="1129" y="3272"/>
                <a:ext cx="5"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1977" name="Freeform 698"/>
              <p:cNvSpPr>
                <a:spLocks/>
              </p:cNvSpPr>
              <p:nvPr/>
            </p:nvSpPr>
            <p:spPr bwMode="auto">
              <a:xfrm>
                <a:off x="1139" y="3272"/>
                <a:ext cx="5" cy="5"/>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1978" name="Line 699"/>
              <p:cNvSpPr>
                <a:spLocks noChangeShapeType="1"/>
              </p:cNvSpPr>
              <p:nvPr/>
            </p:nvSpPr>
            <p:spPr bwMode="auto">
              <a:xfrm>
                <a:off x="1132" y="3207"/>
                <a:ext cx="8" cy="0"/>
              </a:xfrm>
              <a:prstGeom prst="line">
                <a:avLst/>
              </a:prstGeom>
              <a:noFill/>
              <a:ln w="3175" cap="rnd">
                <a:solidFill>
                  <a:srgbClr val="000000"/>
                </a:solidFill>
                <a:round/>
                <a:headEnd/>
                <a:tailEnd/>
              </a:ln>
            </p:spPr>
            <p:txBody>
              <a:bodyPr/>
              <a:lstStyle/>
              <a:p>
                <a:endParaRPr lang="en-US"/>
              </a:p>
            </p:txBody>
          </p:sp>
          <p:sp>
            <p:nvSpPr>
              <p:cNvPr id="71979" name="Freeform 700"/>
              <p:cNvSpPr>
                <a:spLocks/>
              </p:cNvSpPr>
              <p:nvPr/>
            </p:nvSpPr>
            <p:spPr bwMode="auto">
              <a:xfrm>
                <a:off x="1129" y="3204"/>
                <a:ext cx="5"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1980" name="Freeform 701"/>
              <p:cNvSpPr>
                <a:spLocks/>
              </p:cNvSpPr>
              <p:nvPr/>
            </p:nvSpPr>
            <p:spPr bwMode="auto">
              <a:xfrm>
                <a:off x="1139" y="3204"/>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1981" name="Rectangle 702"/>
              <p:cNvSpPr>
                <a:spLocks noChangeArrowheads="1"/>
              </p:cNvSpPr>
              <p:nvPr/>
            </p:nvSpPr>
            <p:spPr bwMode="auto">
              <a:xfrm>
                <a:off x="1178" y="3189"/>
                <a:ext cx="5"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1982" name="Rectangle 703"/>
              <p:cNvSpPr>
                <a:spLocks noChangeArrowheads="1"/>
              </p:cNvSpPr>
              <p:nvPr/>
            </p:nvSpPr>
            <p:spPr bwMode="auto">
              <a:xfrm>
                <a:off x="1191" y="3189"/>
                <a:ext cx="38"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etworking </a:t>
                </a:r>
                <a:endParaRPr lang="en-GB" sz="1600" b="0">
                  <a:latin typeface="Calibri" pitchFamily="34" charset="0"/>
                </a:endParaRPr>
              </a:p>
            </p:txBody>
          </p:sp>
          <p:sp>
            <p:nvSpPr>
              <p:cNvPr id="71983" name="Rectangle 704"/>
              <p:cNvSpPr>
                <a:spLocks noChangeArrowheads="1"/>
              </p:cNvSpPr>
              <p:nvPr/>
            </p:nvSpPr>
            <p:spPr bwMode="auto">
              <a:xfrm>
                <a:off x="1176" y="3206"/>
                <a:ext cx="9"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&amp; </a:t>
                </a:r>
                <a:endParaRPr lang="en-GB" sz="1600" b="0">
                  <a:latin typeface="Calibri" pitchFamily="34" charset="0"/>
                </a:endParaRPr>
              </a:p>
            </p:txBody>
          </p:sp>
          <p:sp>
            <p:nvSpPr>
              <p:cNvPr id="71984" name="Rectangle 705"/>
              <p:cNvSpPr>
                <a:spLocks noChangeArrowheads="1"/>
              </p:cNvSpPr>
              <p:nvPr/>
            </p:nvSpPr>
            <p:spPr bwMode="auto">
              <a:xfrm>
                <a:off x="1193" y="3205"/>
                <a:ext cx="34"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Transport</a:t>
                </a:r>
                <a:endParaRPr lang="en-GB" sz="1600" b="0">
                  <a:latin typeface="Calibri" pitchFamily="34" charset="0"/>
                </a:endParaRPr>
              </a:p>
            </p:txBody>
          </p:sp>
          <p:sp>
            <p:nvSpPr>
              <p:cNvPr id="71985" name="Rectangle 706"/>
              <p:cNvSpPr>
                <a:spLocks noChangeArrowheads="1"/>
              </p:cNvSpPr>
              <p:nvPr/>
            </p:nvSpPr>
            <p:spPr bwMode="auto">
              <a:xfrm>
                <a:off x="1195" y="3248"/>
                <a:ext cx="2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Access </a:t>
                </a:r>
                <a:endParaRPr lang="en-GB" sz="1600" b="0">
                  <a:latin typeface="Calibri" pitchFamily="34" charset="0"/>
                </a:endParaRPr>
              </a:p>
            </p:txBody>
          </p:sp>
          <p:sp>
            <p:nvSpPr>
              <p:cNvPr id="71986" name="Rectangle 707"/>
              <p:cNvSpPr>
                <a:spLocks noChangeArrowheads="1"/>
              </p:cNvSpPr>
              <p:nvPr/>
            </p:nvSpPr>
            <p:spPr bwMode="auto">
              <a:xfrm>
                <a:off x="1170" y="3264"/>
                <a:ext cx="4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Technologies</a:t>
                </a:r>
                <a:endParaRPr lang="en-GB" sz="1600" b="0">
                  <a:latin typeface="Calibri" pitchFamily="34" charset="0"/>
                </a:endParaRPr>
              </a:p>
            </p:txBody>
          </p:sp>
          <p:sp>
            <p:nvSpPr>
              <p:cNvPr id="71987" name="Rectangle 708"/>
              <p:cNvSpPr>
                <a:spLocks noChangeArrowheads="1"/>
              </p:cNvSpPr>
              <p:nvPr/>
            </p:nvSpPr>
            <p:spPr bwMode="auto">
              <a:xfrm>
                <a:off x="1269" y="3202"/>
                <a:ext cx="7" cy="12"/>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1988" name="Rectangle 709"/>
              <p:cNvSpPr>
                <a:spLocks noChangeArrowheads="1"/>
              </p:cNvSpPr>
              <p:nvPr/>
            </p:nvSpPr>
            <p:spPr bwMode="auto">
              <a:xfrm rot="-5400000">
                <a:off x="1097" y="3253"/>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1989" name="Rectangle 710"/>
              <p:cNvSpPr>
                <a:spLocks noChangeArrowheads="1"/>
              </p:cNvSpPr>
              <p:nvPr/>
            </p:nvSpPr>
            <p:spPr bwMode="auto">
              <a:xfrm rot="-5400000">
                <a:off x="1098" y="324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1990" name="Rectangle 711"/>
              <p:cNvSpPr>
                <a:spLocks noChangeArrowheads="1"/>
              </p:cNvSpPr>
              <p:nvPr/>
            </p:nvSpPr>
            <p:spPr bwMode="auto">
              <a:xfrm rot="-5400000">
                <a:off x="1097" y="3235"/>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1991" name="Rectangle 712"/>
              <p:cNvSpPr>
                <a:spLocks noChangeArrowheads="1"/>
              </p:cNvSpPr>
              <p:nvPr/>
            </p:nvSpPr>
            <p:spPr bwMode="auto">
              <a:xfrm rot="-5400000">
                <a:off x="1098" y="3227"/>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1992" name="Rectangle 713"/>
              <p:cNvSpPr>
                <a:spLocks noChangeArrowheads="1"/>
              </p:cNvSpPr>
              <p:nvPr/>
            </p:nvSpPr>
            <p:spPr bwMode="auto">
              <a:xfrm rot="-5400000">
                <a:off x="1097" y="3219"/>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g</a:t>
                </a:r>
                <a:endParaRPr lang="en-GB" sz="1600" b="0">
                  <a:latin typeface="Calibri" pitchFamily="34" charset="0"/>
                </a:endParaRPr>
              </a:p>
            </p:txBody>
          </p:sp>
          <p:sp>
            <p:nvSpPr>
              <p:cNvPr id="71993" name="Rectangle 714"/>
              <p:cNvSpPr>
                <a:spLocks noChangeArrowheads="1"/>
              </p:cNvSpPr>
              <p:nvPr/>
            </p:nvSpPr>
            <p:spPr bwMode="auto">
              <a:xfrm rot="-5400000">
                <a:off x="1098" y="3210"/>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1994" name="Rectangle 715"/>
              <p:cNvSpPr>
                <a:spLocks noChangeArrowheads="1"/>
              </p:cNvSpPr>
              <p:nvPr/>
            </p:nvSpPr>
            <p:spPr bwMode="auto">
              <a:xfrm rot="-5400000">
                <a:off x="1096" y="3201"/>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1995" name="Rectangle 716"/>
              <p:cNvSpPr>
                <a:spLocks noChangeArrowheads="1"/>
              </p:cNvSpPr>
              <p:nvPr/>
            </p:nvSpPr>
            <p:spPr bwMode="auto">
              <a:xfrm rot="-5400000">
                <a:off x="1098" y="3190"/>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1996" name="Rectangle 717"/>
              <p:cNvSpPr>
                <a:spLocks noChangeArrowheads="1"/>
              </p:cNvSpPr>
              <p:nvPr/>
            </p:nvSpPr>
            <p:spPr bwMode="auto">
              <a:xfrm rot="-5400000">
                <a:off x="1097" y="318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1997" name="Rectangle 718"/>
              <p:cNvSpPr>
                <a:spLocks noChangeArrowheads="1"/>
              </p:cNvSpPr>
              <p:nvPr/>
            </p:nvSpPr>
            <p:spPr bwMode="auto">
              <a:xfrm rot="-5400000">
                <a:off x="1099" y="3177"/>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1998" name="Rectangle 719"/>
              <p:cNvSpPr>
                <a:spLocks noChangeArrowheads="1"/>
              </p:cNvSpPr>
              <p:nvPr/>
            </p:nvSpPr>
            <p:spPr bwMode="auto">
              <a:xfrm>
                <a:off x="1323" y="3157"/>
                <a:ext cx="42" cy="13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1999" name="Rectangle 720"/>
              <p:cNvSpPr>
                <a:spLocks noChangeArrowheads="1"/>
              </p:cNvSpPr>
              <p:nvPr/>
            </p:nvSpPr>
            <p:spPr bwMode="auto">
              <a:xfrm>
                <a:off x="1323" y="3157"/>
                <a:ext cx="42" cy="13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000" name="Rectangle 721"/>
              <p:cNvSpPr>
                <a:spLocks noChangeArrowheads="1"/>
              </p:cNvSpPr>
              <p:nvPr/>
            </p:nvSpPr>
            <p:spPr bwMode="auto">
              <a:xfrm rot="-5400000">
                <a:off x="1335" y="3243"/>
                <a:ext cx="4" cy="10"/>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S</a:t>
                </a:r>
                <a:endParaRPr lang="en-GB" sz="1600" b="0">
                  <a:latin typeface="Calibri" pitchFamily="34" charset="0"/>
                </a:endParaRPr>
              </a:p>
            </p:txBody>
          </p:sp>
          <p:sp>
            <p:nvSpPr>
              <p:cNvPr id="72001" name="Rectangle 722"/>
              <p:cNvSpPr>
                <a:spLocks noChangeArrowheads="1"/>
              </p:cNvSpPr>
              <p:nvPr/>
            </p:nvSpPr>
            <p:spPr bwMode="auto">
              <a:xfrm rot="-5400000">
                <a:off x="1337" y="323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2002" name="Rectangle 723"/>
              <p:cNvSpPr>
                <a:spLocks noChangeArrowheads="1"/>
              </p:cNvSpPr>
              <p:nvPr/>
            </p:nvSpPr>
            <p:spPr bwMode="auto">
              <a:xfrm rot="-5400000">
                <a:off x="1337" y="3225"/>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c</a:t>
                </a:r>
                <a:endParaRPr lang="en-GB" sz="1600" b="0">
                  <a:latin typeface="Calibri" pitchFamily="34" charset="0"/>
                </a:endParaRPr>
              </a:p>
            </p:txBody>
          </p:sp>
          <p:sp>
            <p:nvSpPr>
              <p:cNvPr id="72003" name="Rectangle 724"/>
              <p:cNvSpPr>
                <a:spLocks noChangeArrowheads="1"/>
              </p:cNvSpPr>
              <p:nvPr/>
            </p:nvSpPr>
            <p:spPr bwMode="auto">
              <a:xfrm rot="-5400000">
                <a:off x="1335" y="3219"/>
                <a:ext cx="4" cy="10"/>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u</a:t>
                </a:r>
                <a:endParaRPr lang="en-GB" sz="1600" b="0">
                  <a:latin typeface="Calibri" pitchFamily="34" charset="0"/>
                </a:endParaRPr>
              </a:p>
            </p:txBody>
          </p:sp>
          <p:sp>
            <p:nvSpPr>
              <p:cNvPr id="72004" name="Rectangle 725"/>
              <p:cNvSpPr>
                <a:spLocks noChangeArrowheads="1"/>
              </p:cNvSpPr>
              <p:nvPr/>
            </p:nvSpPr>
            <p:spPr bwMode="auto">
              <a:xfrm rot="-5400000">
                <a:off x="1338" y="3209"/>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r</a:t>
                </a:r>
                <a:endParaRPr lang="en-GB" sz="1600" b="0">
                  <a:latin typeface="Calibri" pitchFamily="34" charset="0"/>
                </a:endParaRPr>
              </a:p>
            </p:txBody>
          </p:sp>
          <p:sp>
            <p:nvSpPr>
              <p:cNvPr id="72005" name="Rectangle 726"/>
              <p:cNvSpPr>
                <a:spLocks noChangeArrowheads="1"/>
              </p:cNvSpPr>
              <p:nvPr/>
            </p:nvSpPr>
            <p:spPr bwMode="auto">
              <a:xfrm rot="-5400000">
                <a:off x="1339" y="3205"/>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i</a:t>
                </a:r>
                <a:endParaRPr lang="en-GB" sz="1600" b="0">
                  <a:latin typeface="Calibri" pitchFamily="34" charset="0"/>
                </a:endParaRPr>
              </a:p>
            </p:txBody>
          </p:sp>
          <p:sp>
            <p:nvSpPr>
              <p:cNvPr id="72006" name="Rectangle 727"/>
              <p:cNvSpPr>
                <a:spLocks noChangeArrowheads="1"/>
              </p:cNvSpPr>
              <p:nvPr/>
            </p:nvSpPr>
            <p:spPr bwMode="auto">
              <a:xfrm rot="-5400000">
                <a:off x="1338" y="3201"/>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2007" name="Rectangle 728"/>
              <p:cNvSpPr>
                <a:spLocks noChangeArrowheads="1"/>
              </p:cNvSpPr>
              <p:nvPr/>
            </p:nvSpPr>
            <p:spPr bwMode="auto">
              <a:xfrm rot="-5400000">
                <a:off x="1337" y="319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y</a:t>
                </a:r>
                <a:endParaRPr lang="en-GB" sz="1600" b="0">
                  <a:latin typeface="Calibri" pitchFamily="34" charset="0"/>
                </a:endParaRPr>
              </a:p>
            </p:txBody>
          </p:sp>
          <p:sp>
            <p:nvSpPr>
              <p:cNvPr id="72008" name="Line 729"/>
              <p:cNvSpPr>
                <a:spLocks noChangeShapeType="1"/>
              </p:cNvSpPr>
              <p:nvPr/>
            </p:nvSpPr>
            <p:spPr bwMode="auto">
              <a:xfrm>
                <a:off x="1309" y="3275"/>
                <a:ext cx="7" cy="0"/>
              </a:xfrm>
              <a:prstGeom prst="line">
                <a:avLst/>
              </a:prstGeom>
              <a:noFill/>
              <a:ln w="3175" cap="rnd">
                <a:solidFill>
                  <a:srgbClr val="000000"/>
                </a:solidFill>
                <a:round/>
                <a:headEnd/>
                <a:tailEnd/>
              </a:ln>
            </p:spPr>
            <p:txBody>
              <a:bodyPr/>
              <a:lstStyle/>
              <a:p>
                <a:endParaRPr lang="en-US"/>
              </a:p>
            </p:txBody>
          </p:sp>
          <p:sp>
            <p:nvSpPr>
              <p:cNvPr id="72009" name="Freeform 730"/>
              <p:cNvSpPr>
                <a:spLocks/>
              </p:cNvSpPr>
              <p:nvPr/>
            </p:nvSpPr>
            <p:spPr bwMode="auto">
              <a:xfrm>
                <a:off x="1305" y="3272"/>
                <a:ext cx="6"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010" name="Freeform 731"/>
              <p:cNvSpPr>
                <a:spLocks/>
              </p:cNvSpPr>
              <p:nvPr/>
            </p:nvSpPr>
            <p:spPr bwMode="auto">
              <a:xfrm>
                <a:off x="1315"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011" name="Line 732"/>
              <p:cNvSpPr>
                <a:spLocks noChangeShapeType="1"/>
              </p:cNvSpPr>
              <p:nvPr/>
            </p:nvSpPr>
            <p:spPr bwMode="auto">
              <a:xfrm>
                <a:off x="1309" y="3207"/>
                <a:ext cx="7" cy="0"/>
              </a:xfrm>
              <a:prstGeom prst="line">
                <a:avLst/>
              </a:prstGeom>
              <a:noFill/>
              <a:ln w="3175" cap="rnd">
                <a:solidFill>
                  <a:srgbClr val="000000"/>
                </a:solidFill>
                <a:round/>
                <a:headEnd/>
                <a:tailEnd/>
              </a:ln>
            </p:spPr>
            <p:txBody>
              <a:bodyPr/>
              <a:lstStyle/>
              <a:p>
                <a:endParaRPr lang="en-US"/>
              </a:p>
            </p:txBody>
          </p:sp>
          <p:sp>
            <p:nvSpPr>
              <p:cNvPr id="72012" name="Freeform 733"/>
              <p:cNvSpPr>
                <a:spLocks/>
              </p:cNvSpPr>
              <p:nvPr/>
            </p:nvSpPr>
            <p:spPr bwMode="auto">
              <a:xfrm>
                <a:off x="1305" y="3204"/>
                <a:ext cx="6"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013" name="Freeform 734"/>
              <p:cNvSpPr>
                <a:spLocks/>
              </p:cNvSpPr>
              <p:nvPr/>
            </p:nvSpPr>
            <p:spPr bwMode="auto">
              <a:xfrm>
                <a:off x="1315"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014" name="Line 735"/>
              <p:cNvSpPr>
                <a:spLocks noChangeShapeType="1"/>
              </p:cNvSpPr>
              <p:nvPr/>
            </p:nvSpPr>
            <p:spPr bwMode="auto">
              <a:xfrm>
                <a:off x="1225" y="3233"/>
                <a:ext cx="0" cy="15"/>
              </a:xfrm>
              <a:prstGeom prst="line">
                <a:avLst/>
              </a:prstGeom>
              <a:noFill/>
              <a:ln w="3175" cap="rnd">
                <a:solidFill>
                  <a:srgbClr val="000000"/>
                </a:solidFill>
                <a:round/>
                <a:headEnd/>
                <a:tailEnd/>
              </a:ln>
            </p:spPr>
            <p:txBody>
              <a:bodyPr/>
              <a:lstStyle/>
              <a:p>
                <a:endParaRPr lang="en-US"/>
              </a:p>
            </p:txBody>
          </p:sp>
          <p:sp>
            <p:nvSpPr>
              <p:cNvPr id="72015" name="Freeform 736"/>
              <p:cNvSpPr>
                <a:spLocks/>
              </p:cNvSpPr>
              <p:nvPr/>
            </p:nvSpPr>
            <p:spPr bwMode="auto">
              <a:xfrm>
                <a:off x="1222" y="3229"/>
                <a:ext cx="6" cy="5"/>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016" name="Freeform 737"/>
              <p:cNvSpPr>
                <a:spLocks/>
              </p:cNvSpPr>
              <p:nvPr/>
            </p:nvSpPr>
            <p:spPr bwMode="auto">
              <a:xfrm>
                <a:off x="1222" y="3247"/>
                <a:ext cx="6" cy="5"/>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017" name="Freeform 738"/>
              <p:cNvSpPr>
                <a:spLocks/>
              </p:cNvSpPr>
              <p:nvPr/>
            </p:nvSpPr>
            <p:spPr bwMode="auto">
              <a:xfrm>
                <a:off x="920" y="2770"/>
                <a:ext cx="280" cy="574"/>
              </a:xfrm>
              <a:custGeom>
                <a:avLst/>
                <a:gdLst>
                  <a:gd name="T0" fmla="*/ 91 w 317"/>
                  <a:gd name="T1" fmla="*/ 35 h 775"/>
                  <a:gd name="T2" fmla="*/ 91 w 317"/>
                  <a:gd name="T3" fmla="*/ 39 h 775"/>
                  <a:gd name="T4" fmla="*/ 13 w 317"/>
                  <a:gd name="T5" fmla="*/ 39 h 775"/>
                  <a:gd name="T6" fmla="*/ 13 w 317"/>
                  <a:gd name="T7" fmla="*/ 1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6350">
                <a:solidFill>
                  <a:srgbClr val="000000"/>
                </a:solidFill>
                <a:round/>
                <a:headEnd/>
                <a:tailEnd/>
              </a:ln>
            </p:spPr>
            <p:txBody>
              <a:bodyPr/>
              <a:lstStyle/>
              <a:p>
                <a:endParaRPr lang="en-US"/>
              </a:p>
            </p:txBody>
          </p:sp>
          <p:sp>
            <p:nvSpPr>
              <p:cNvPr id="72018" name="Line 739"/>
              <p:cNvSpPr>
                <a:spLocks noChangeShapeType="1"/>
              </p:cNvSpPr>
              <p:nvPr/>
            </p:nvSpPr>
            <p:spPr bwMode="auto">
              <a:xfrm flipV="1">
                <a:off x="960" y="2725"/>
                <a:ext cx="0" cy="59"/>
              </a:xfrm>
              <a:prstGeom prst="line">
                <a:avLst/>
              </a:prstGeom>
              <a:noFill/>
              <a:ln w="6350">
                <a:solidFill>
                  <a:srgbClr val="000000"/>
                </a:solidFill>
                <a:round/>
                <a:headEnd/>
                <a:tailEnd/>
              </a:ln>
            </p:spPr>
            <p:txBody>
              <a:bodyPr/>
              <a:lstStyle/>
              <a:p>
                <a:endParaRPr lang="en-US"/>
              </a:p>
            </p:txBody>
          </p:sp>
          <p:sp>
            <p:nvSpPr>
              <p:cNvPr id="72019" name="Line 740"/>
              <p:cNvSpPr>
                <a:spLocks noChangeShapeType="1"/>
              </p:cNvSpPr>
              <p:nvPr/>
            </p:nvSpPr>
            <p:spPr bwMode="auto">
              <a:xfrm flipV="1">
                <a:off x="960" y="2769"/>
                <a:ext cx="40" cy="15"/>
              </a:xfrm>
              <a:prstGeom prst="line">
                <a:avLst/>
              </a:prstGeom>
              <a:noFill/>
              <a:ln w="6350">
                <a:solidFill>
                  <a:srgbClr val="000000"/>
                </a:solidFill>
                <a:round/>
                <a:headEnd/>
                <a:tailEnd/>
              </a:ln>
            </p:spPr>
            <p:txBody>
              <a:bodyPr/>
              <a:lstStyle/>
              <a:p>
                <a:endParaRPr lang="en-US"/>
              </a:p>
            </p:txBody>
          </p:sp>
          <p:sp>
            <p:nvSpPr>
              <p:cNvPr id="72020" name="Freeform 741"/>
              <p:cNvSpPr>
                <a:spLocks/>
              </p:cNvSpPr>
              <p:nvPr/>
            </p:nvSpPr>
            <p:spPr bwMode="auto">
              <a:xfrm>
                <a:off x="920" y="2770"/>
                <a:ext cx="280" cy="574"/>
              </a:xfrm>
              <a:custGeom>
                <a:avLst/>
                <a:gdLst>
                  <a:gd name="T0" fmla="*/ 91 w 317"/>
                  <a:gd name="T1" fmla="*/ 35 h 775"/>
                  <a:gd name="T2" fmla="*/ 91 w 317"/>
                  <a:gd name="T3" fmla="*/ 39 h 775"/>
                  <a:gd name="T4" fmla="*/ 13 w 317"/>
                  <a:gd name="T5" fmla="*/ 39 h 775"/>
                  <a:gd name="T6" fmla="*/ 13 w 317"/>
                  <a:gd name="T7" fmla="*/ 1 h 775"/>
                  <a:gd name="T8" fmla="*/ 0 w 317"/>
                  <a:gd name="T9" fmla="*/ 0 h 775"/>
                  <a:gd name="T10" fmla="*/ 0 60000 65536"/>
                  <a:gd name="T11" fmla="*/ 0 60000 65536"/>
                  <a:gd name="T12" fmla="*/ 0 60000 65536"/>
                  <a:gd name="T13" fmla="*/ 0 60000 65536"/>
                  <a:gd name="T14" fmla="*/ 0 60000 65536"/>
                  <a:gd name="T15" fmla="*/ 0 w 317"/>
                  <a:gd name="T16" fmla="*/ 0 h 775"/>
                  <a:gd name="T17" fmla="*/ 317 w 317"/>
                  <a:gd name="T18" fmla="*/ 775 h 775"/>
                </a:gdLst>
                <a:ahLst/>
                <a:cxnLst>
                  <a:cxn ang="T10">
                    <a:pos x="T0" y="T1"/>
                  </a:cxn>
                  <a:cxn ang="T11">
                    <a:pos x="T2" y="T3"/>
                  </a:cxn>
                  <a:cxn ang="T12">
                    <a:pos x="T4" y="T5"/>
                  </a:cxn>
                  <a:cxn ang="T13">
                    <a:pos x="T6" y="T7"/>
                  </a:cxn>
                  <a:cxn ang="T14">
                    <a:pos x="T8" y="T9"/>
                  </a:cxn>
                </a:cxnLst>
                <a:rect l="T15" t="T16" r="T17" b="T18"/>
                <a:pathLst>
                  <a:path w="317" h="775">
                    <a:moveTo>
                      <a:pt x="317" y="708"/>
                    </a:moveTo>
                    <a:lnTo>
                      <a:pt x="317" y="775"/>
                    </a:lnTo>
                    <a:lnTo>
                      <a:pt x="46" y="775"/>
                    </a:lnTo>
                    <a:lnTo>
                      <a:pt x="46" y="22"/>
                    </a:lnTo>
                    <a:lnTo>
                      <a:pt x="0" y="0"/>
                    </a:lnTo>
                  </a:path>
                </a:pathLst>
              </a:custGeom>
              <a:noFill/>
              <a:ln w="28575">
                <a:solidFill>
                  <a:srgbClr val="000000"/>
                </a:solidFill>
                <a:round/>
                <a:headEnd/>
                <a:tailEnd/>
              </a:ln>
            </p:spPr>
            <p:txBody>
              <a:bodyPr/>
              <a:lstStyle/>
              <a:p>
                <a:endParaRPr lang="en-US"/>
              </a:p>
            </p:txBody>
          </p:sp>
          <p:sp>
            <p:nvSpPr>
              <p:cNvPr id="72021" name="Line 742"/>
              <p:cNvSpPr>
                <a:spLocks noChangeShapeType="1"/>
              </p:cNvSpPr>
              <p:nvPr/>
            </p:nvSpPr>
            <p:spPr bwMode="auto">
              <a:xfrm flipV="1">
                <a:off x="960" y="2725"/>
                <a:ext cx="0" cy="59"/>
              </a:xfrm>
              <a:prstGeom prst="line">
                <a:avLst/>
              </a:prstGeom>
              <a:noFill/>
              <a:ln w="28575">
                <a:solidFill>
                  <a:srgbClr val="000000"/>
                </a:solidFill>
                <a:round/>
                <a:headEnd/>
                <a:tailEnd/>
              </a:ln>
            </p:spPr>
            <p:txBody>
              <a:bodyPr/>
              <a:lstStyle/>
              <a:p>
                <a:endParaRPr lang="en-US"/>
              </a:p>
            </p:txBody>
          </p:sp>
          <p:sp>
            <p:nvSpPr>
              <p:cNvPr id="72022" name="Line 743"/>
              <p:cNvSpPr>
                <a:spLocks noChangeShapeType="1"/>
              </p:cNvSpPr>
              <p:nvPr/>
            </p:nvSpPr>
            <p:spPr bwMode="auto">
              <a:xfrm flipV="1">
                <a:off x="960" y="2769"/>
                <a:ext cx="40" cy="15"/>
              </a:xfrm>
              <a:prstGeom prst="line">
                <a:avLst/>
              </a:prstGeom>
              <a:noFill/>
              <a:ln w="28575">
                <a:solidFill>
                  <a:srgbClr val="000000"/>
                </a:solidFill>
                <a:round/>
                <a:headEnd/>
                <a:tailEnd/>
              </a:ln>
            </p:spPr>
            <p:txBody>
              <a:bodyPr/>
              <a:lstStyle/>
              <a:p>
                <a:endParaRPr lang="en-US"/>
              </a:p>
            </p:txBody>
          </p:sp>
          <p:sp>
            <p:nvSpPr>
              <p:cNvPr id="72023" name="Rectangle 744"/>
              <p:cNvSpPr>
                <a:spLocks noChangeArrowheads="1"/>
              </p:cNvSpPr>
              <p:nvPr/>
            </p:nvSpPr>
            <p:spPr bwMode="auto">
              <a:xfrm>
                <a:off x="1403" y="2882"/>
                <a:ext cx="308" cy="395"/>
              </a:xfrm>
              <a:prstGeom prst="rect">
                <a:avLst/>
              </a:prstGeom>
              <a:solidFill>
                <a:srgbClr val="FFFFFF"/>
              </a:solidFill>
              <a:ln w="9525">
                <a:noFill/>
                <a:miter lim="800000"/>
                <a:headEnd/>
                <a:tailEnd/>
              </a:ln>
            </p:spPr>
            <p:txBody>
              <a:bodyPr lIns="54000" tIns="10800" rIns="54000"/>
              <a:lstStyle/>
              <a:p>
                <a:pPr fontAlgn="ctr"/>
                <a:r>
                  <a:rPr lang="en-GB" sz="700">
                    <a:solidFill>
                      <a:srgbClr val="C80000"/>
                    </a:solidFill>
                    <a:latin typeface="Calibri" pitchFamily="34" charset="0"/>
                  </a:rPr>
                  <a:t>Vehicle</a:t>
                </a:r>
              </a:p>
              <a:p>
                <a:pPr fontAlgn="ctr"/>
                <a:r>
                  <a:rPr lang="en-GB" sz="700">
                    <a:solidFill>
                      <a:srgbClr val="C80000"/>
                    </a:solidFill>
                    <a:latin typeface="Calibri" pitchFamily="34" charset="0"/>
                  </a:rPr>
                  <a:t>Host</a:t>
                </a:r>
              </a:p>
            </p:txBody>
          </p:sp>
          <p:sp>
            <p:nvSpPr>
              <p:cNvPr id="72024" name="Rectangle 745"/>
              <p:cNvSpPr>
                <a:spLocks noChangeArrowheads="1"/>
              </p:cNvSpPr>
              <p:nvPr/>
            </p:nvSpPr>
            <p:spPr bwMode="auto">
              <a:xfrm>
                <a:off x="1403" y="3049"/>
                <a:ext cx="308" cy="260"/>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2025" name="Rectangle 746"/>
              <p:cNvSpPr>
                <a:spLocks noChangeArrowheads="1"/>
              </p:cNvSpPr>
              <p:nvPr/>
            </p:nvSpPr>
            <p:spPr bwMode="auto">
              <a:xfrm>
                <a:off x="1542" y="3252"/>
                <a:ext cx="93" cy="4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026" name="Rectangle 747"/>
              <p:cNvSpPr>
                <a:spLocks noChangeArrowheads="1"/>
              </p:cNvSpPr>
              <p:nvPr/>
            </p:nvSpPr>
            <p:spPr bwMode="auto">
              <a:xfrm>
                <a:off x="1542" y="3252"/>
                <a:ext cx="93" cy="4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027" name="Rectangle 748"/>
              <p:cNvSpPr>
                <a:spLocks noChangeArrowheads="1"/>
              </p:cNvSpPr>
              <p:nvPr/>
            </p:nvSpPr>
            <p:spPr bwMode="auto">
              <a:xfrm>
                <a:off x="1542" y="3189"/>
                <a:ext cx="93" cy="4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028" name="Rectangle 749"/>
              <p:cNvSpPr>
                <a:spLocks noChangeArrowheads="1"/>
              </p:cNvSpPr>
              <p:nvPr/>
            </p:nvSpPr>
            <p:spPr bwMode="auto">
              <a:xfrm>
                <a:off x="1542" y="3189"/>
                <a:ext cx="93" cy="4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029" name="Rectangle 750"/>
              <p:cNvSpPr>
                <a:spLocks noChangeArrowheads="1"/>
              </p:cNvSpPr>
              <p:nvPr/>
            </p:nvSpPr>
            <p:spPr bwMode="auto">
              <a:xfrm>
                <a:off x="1417" y="3077"/>
                <a:ext cx="42"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030" name="Rectangle 751"/>
              <p:cNvSpPr>
                <a:spLocks noChangeArrowheads="1"/>
              </p:cNvSpPr>
              <p:nvPr/>
            </p:nvSpPr>
            <p:spPr bwMode="auto">
              <a:xfrm>
                <a:off x="1417" y="3077"/>
                <a:ext cx="42" cy="21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031" name="Rectangle 752"/>
              <p:cNvSpPr>
                <a:spLocks noChangeArrowheads="1"/>
              </p:cNvSpPr>
              <p:nvPr/>
            </p:nvSpPr>
            <p:spPr bwMode="auto">
              <a:xfrm>
                <a:off x="1483" y="3134"/>
                <a:ext cx="152"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032" name="Rectangle 753"/>
              <p:cNvSpPr>
                <a:spLocks noChangeArrowheads="1"/>
              </p:cNvSpPr>
              <p:nvPr/>
            </p:nvSpPr>
            <p:spPr bwMode="auto">
              <a:xfrm>
                <a:off x="1483" y="3134"/>
                <a:ext cx="152" cy="3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033" name="Rectangle 754"/>
              <p:cNvSpPr>
                <a:spLocks noChangeArrowheads="1"/>
              </p:cNvSpPr>
              <p:nvPr/>
            </p:nvSpPr>
            <p:spPr bwMode="auto">
              <a:xfrm>
                <a:off x="1521" y="3141"/>
                <a:ext cx="30"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Facilities</a:t>
                </a:r>
                <a:endParaRPr lang="en-GB" sz="1600" b="0">
                  <a:latin typeface="Calibri" pitchFamily="34" charset="0"/>
                </a:endParaRPr>
              </a:p>
            </p:txBody>
          </p:sp>
          <p:sp>
            <p:nvSpPr>
              <p:cNvPr id="72034" name="Line 755"/>
              <p:cNvSpPr>
                <a:spLocks noChangeShapeType="1"/>
              </p:cNvSpPr>
              <p:nvPr/>
            </p:nvSpPr>
            <p:spPr bwMode="auto">
              <a:xfrm>
                <a:off x="1463" y="3272"/>
                <a:ext cx="76" cy="0"/>
              </a:xfrm>
              <a:prstGeom prst="line">
                <a:avLst/>
              </a:prstGeom>
              <a:noFill/>
              <a:ln w="3175" cap="rnd">
                <a:solidFill>
                  <a:srgbClr val="000000"/>
                </a:solidFill>
                <a:round/>
                <a:headEnd/>
                <a:tailEnd/>
              </a:ln>
            </p:spPr>
            <p:txBody>
              <a:bodyPr/>
              <a:lstStyle/>
              <a:p>
                <a:endParaRPr lang="en-US"/>
              </a:p>
            </p:txBody>
          </p:sp>
          <p:sp>
            <p:nvSpPr>
              <p:cNvPr id="72035" name="Freeform 756"/>
              <p:cNvSpPr>
                <a:spLocks/>
              </p:cNvSpPr>
              <p:nvPr/>
            </p:nvSpPr>
            <p:spPr bwMode="auto">
              <a:xfrm>
                <a:off x="1459" y="3270"/>
                <a:ext cx="6" cy="5"/>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036" name="Freeform 757"/>
              <p:cNvSpPr>
                <a:spLocks/>
              </p:cNvSpPr>
              <p:nvPr/>
            </p:nvSpPr>
            <p:spPr bwMode="auto">
              <a:xfrm>
                <a:off x="1538" y="3270"/>
                <a:ext cx="4" cy="5"/>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037" name="Line 758"/>
              <p:cNvSpPr>
                <a:spLocks noChangeShapeType="1"/>
              </p:cNvSpPr>
              <p:nvPr/>
            </p:nvSpPr>
            <p:spPr bwMode="auto">
              <a:xfrm>
                <a:off x="1559" y="3102"/>
                <a:ext cx="0" cy="2"/>
              </a:xfrm>
              <a:prstGeom prst="line">
                <a:avLst/>
              </a:prstGeom>
              <a:noFill/>
              <a:ln w="3175" cap="rnd">
                <a:solidFill>
                  <a:srgbClr val="000000"/>
                </a:solidFill>
                <a:round/>
                <a:headEnd/>
                <a:tailEnd/>
              </a:ln>
            </p:spPr>
            <p:txBody>
              <a:bodyPr/>
              <a:lstStyle/>
              <a:p>
                <a:endParaRPr lang="en-US"/>
              </a:p>
            </p:txBody>
          </p:sp>
          <p:sp>
            <p:nvSpPr>
              <p:cNvPr id="72038" name="Freeform 759"/>
              <p:cNvSpPr>
                <a:spLocks/>
              </p:cNvSpPr>
              <p:nvPr/>
            </p:nvSpPr>
            <p:spPr bwMode="auto">
              <a:xfrm>
                <a:off x="1556" y="3099"/>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039" name="Freeform 760"/>
              <p:cNvSpPr>
                <a:spLocks/>
              </p:cNvSpPr>
              <p:nvPr/>
            </p:nvSpPr>
            <p:spPr bwMode="auto">
              <a:xfrm>
                <a:off x="1556" y="3103"/>
                <a:ext cx="5" cy="5"/>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040" name="Line 761"/>
              <p:cNvSpPr>
                <a:spLocks noChangeShapeType="1"/>
              </p:cNvSpPr>
              <p:nvPr/>
            </p:nvSpPr>
            <p:spPr bwMode="auto">
              <a:xfrm>
                <a:off x="1463" y="3209"/>
                <a:ext cx="76" cy="0"/>
              </a:xfrm>
              <a:prstGeom prst="line">
                <a:avLst/>
              </a:prstGeom>
              <a:noFill/>
              <a:ln w="3175" cap="rnd">
                <a:solidFill>
                  <a:srgbClr val="000000"/>
                </a:solidFill>
                <a:round/>
                <a:headEnd/>
                <a:tailEnd/>
              </a:ln>
            </p:spPr>
            <p:txBody>
              <a:bodyPr/>
              <a:lstStyle/>
              <a:p>
                <a:endParaRPr lang="en-US"/>
              </a:p>
            </p:txBody>
          </p:sp>
          <p:sp>
            <p:nvSpPr>
              <p:cNvPr id="72041" name="Freeform 762"/>
              <p:cNvSpPr>
                <a:spLocks/>
              </p:cNvSpPr>
              <p:nvPr/>
            </p:nvSpPr>
            <p:spPr bwMode="auto">
              <a:xfrm>
                <a:off x="1459" y="3207"/>
                <a:ext cx="6" cy="4"/>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042" name="Freeform 763"/>
              <p:cNvSpPr>
                <a:spLocks/>
              </p:cNvSpPr>
              <p:nvPr/>
            </p:nvSpPr>
            <p:spPr bwMode="auto">
              <a:xfrm>
                <a:off x="1538" y="3207"/>
                <a:ext cx="4" cy="4"/>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043" name="Rectangle 764"/>
              <p:cNvSpPr>
                <a:spLocks noChangeArrowheads="1"/>
              </p:cNvSpPr>
              <p:nvPr/>
            </p:nvSpPr>
            <p:spPr bwMode="auto">
              <a:xfrm>
                <a:off x="1545" y="3191"/>
                <a:ext cx="5"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2044" name="Rectangle 765"/>
              <p:cNvSpPr>
                <a:spLocks noChangeArrowheads="1"/>
              </p:cNvSpPr>
              <p:nvPr/>
            </p:nvSpPr>
            <p:spPr bwMode="auto">
              <a:xfrm>
                <a:off x="1555" y="3191"/>
                <a:ext cx="37"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etworking </a:t>
                </a:r>
                <a:endParaRPr lang="en-GB" sz="1600" b="0">
                  <a:latin typeface="Calibri" pitchFamily="34" charset="0"/>
                </a:endParaRPr>
              </a:p>
            </p:txBody>
          </p:sp>
          <p:sp>
            <p:nvSpPr>
              <p:cNvPr id="72045" name="Rectangle 766"/>
              <p:cNvSpPr>
                <a:spLocks noChangeArrowheads="1"/>
              </p:cNvSpPr>
              <p:nvPr/>
            </p:nvSpPr>
            <p:spPr bwMode="auto">
              <a:xfrm>
                <a:off x="1622" y="3192"/>
                <a:ext cx="9"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&amp; </a:t>
                </a:r>
                <a:endParaRPr lang="en-GB" sz="1600" b="0">
                  <a:latin typeface="Calibri" pitchFamily="34" charset="0"/>
                </a:endParaRPr>
              </a:p>
            </p:txBody>
          </p:sp>
          <p:sp>
            <p:nvSpPr>
              <p:cNvPr id="72046" name="Rectangle 767"/>
              <p:cNvSpPr>
                <a:spLocks noChangeArrowheads="1"/>
              </p:cNvSpPr>
              <p:nvPr/>
            </p:nvSpPr>
            <p:spPr bwMode="auto">
              <a:xfrm>
                <a:off x="1570" y="3205"/>
                <a:ext cx="32"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Transport</a:t>
                </a:r>
                <a:endParaRPr lang="en-GB" sz="1600" b="0">
                  <a:latin typeface="Calibri" pitchFamily="34" charset="0"/>
                </a:endParaRPr>
              </a:p>
            </p:txBody>
          </p:sp>
          <p:sp>
            <p:nvSpPr>
              <p:cNvPr id="72047" name="Rectangle 768"/>
              <p:cNvSpPr>
                <a:spLocks noChangeArrowheads="1"/>
              </p:cNvSpPr>
              <p:nvPr/>
            </p:nvSpPr>
            <p:spPr bwMode="auto">
              <a:xfrm>
                <a:off x="1586" y="3253"/>
                <a:ext cx="2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Access </a:t>
                </a:r>
                <a:endParaRPr lang="en-GB" sz="1600" b="0">
                  <a:latin typeface="Calibri" pitchFamily="34" charset="0"/>
                </a:endParaRPr>
              </a:p>
            </p:txBody>
          </p:sp>
          <p:sp>
            <p:nvSpPr>
              <p:cNvPr id="72048" name="Rectangle 769"/>
              <p:cNvSpPr>
                <a:spLocks noChangeArrowheads="1"/>
              </p:cNvSpPr>
              <p:nvPr/>
            </p:nvSpPr>
            <p:spPr bwMode="auto">
              <a:xfrm>
                <a:off x="1546" y="3266"/>
                <a:ext cx="4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Technologies</a:t>
                </a:r>
                <a:endParaRPr lang="en-GB" sz="1600" b="0">
                  <a:latin typeface="Calibri" pitchFamily="34" charset="0"/>
                </a:endParaRPr>
              </a:p>
            </p:txBody>
          </p:sp>
          <p:sp>
            <p:nvSpPr>
              <p:cNvPr id="72049" name="Rectangle 770"/>
              <p:cNvSpPr>
                <a:spLocks noChangeArrowheads="1"/>
              </p:cNvSpPr>
              <p:nvPr/>
            </p:nvSpPr>
            <p:spPr bwMode="auto">
              <a:xfrm>
                <a:off x="1605" y="3203"/>
                <a:ext cx="7" cy="12"/>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2050" name="Line 771"/>
              <p:cNvSpPr>
                <a:spLocks noChangeShapeType="1"/>
              </p:cNvSpPr>
              <p:nvPr/>
            </p:nvSpPr>
            <p:spPr bwMode="auto">
              <a:xfrm>
                <a:off x="1588" y="3169"/>
                <a:ext cx="0" cy="17"/>
              </a:xfrm>
              <a:prstGeom prst="line">
                <a:avLst/>
              </a:prstGeom>
              <a:noFill/>
              <a:ln w="3175" cap="rnd">
                <a:solidFill>
                  <a:srgbClr val="000000"/>
                </a:solidFill>
                <a:round/>
                <a:headEnd/>
                <a:tailEnd/>
              </a:ln>
            </p:spPr>
            <p:txBody>
              <a:bodyPr/>
              <a:lstStyle/>
              <a:p>
                <a:endParaRPr lang="en-US"/>
              </a:p>
            </p:txBody>
          </p:sp>
          <p:sp>
            <p:nvSpPr>
              <p:cNvPr id="72051" name="Freeform 772"/>
              <p:cNvSpPr>
                <a:spLocks/>
              </p:cNvSpPr>
              <p:nvPr/>
            </p:nvSpPr>
            <p:spPr bwMode="auto">
              <a:xfrm>
                <a:off x="1586" y="3166"/>
                <a:ext cx="5" cy="5"/>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052" name="Freeform 773"/>
              <p:cNvSpPr>
                <a:spLocks/>
              </p:cNvSpPr>
              <p:nvPr/>
            </p:nvSpPr>
            <p:spPr bwMode="auto">
              <a:xfrm>
                <a:off x="1586" y="3185"/>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053" name="Line 774"/>
              <p:cNvSpPr>
                <a:spLocks noChangeShapeType="1"/>
              </p:cNvSpPr>
              <p:nvPr/>
            </p:nvSpPr>
            <p:spPr bwMode="auto">
              <a:xfrm>
                <a:off x="1467" y="3146"/>
                <a:ext cx="9" cy="0"/>
              </a:xfrm>
              <a:prstGeom prst="line">
                <a:avLst/>
              </a:prstGeom>
              <a:noFill/>
              <a:ln w="3175" cap="rnd">
                <a:solidFill>
                  <a:srgbClr val="000000"/>
                </a:solidFill>
                <a:round/>
                <a:headEnd/>
                <a:tailEnd/>
              </a:ln>
            </p:spPr>
            <p:txBody>
              <a:bodyPr/>
              <a:lstStyle/>
              <a:p>
                <a:endParaRPr lang="en-US"/>
              </a:p>
            </p:txBody>
          </p:sp>
          <p:sp>
            <p:nvSpPr>
              <p:cNvPr id="72054" name="Freeform 775"/>
              <p:cNvSpPr>
                <a:spLocks/>
              </p:cNvSpPr>
              <p:nvPr/>
            </p:nvSpPr>
            <p:spPr bwMode="auto">
              <a:xfrm>
                <a:off x="1464" y="3145"/>
                <a:ext cx="4"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055" name="Freeform 776"/>
              <p:cNvSpPr>
                <a:spLocks/>
              </p:cNvSpPr>
              <p:nvPr/>
            </p:nvSpPr>
            <p:spPr bwMode="auto">
              <a:xfrm>
                <a:off x="1474" y="3145"/>
                <a:ext cx="5" cy="4"/>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056" name="Rectangle 777"/>
              <p:cNvSpPr>
                <a:spLocks noChangeArrowheads="1"/>
              </p:cNvSpPr>
              <p:nvPr/>
            </p:nvSpPr>
            <p:spPr bwMode="auto">
              <a:xfrm rot="-5400000">
                <a:off x="1432" y="3215"/>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2057" name="Rectangle 778"/>
              <p:cNvSpPr>
                <a:spLocks noChangeArrowheads="1"/>
              </p:cNvSpPr>
              <p:nvPr/>
            </p:nvSpPr>
            <p:spPr bwMode="auto">
              <a:xfrm rot="-5400000">
                <a:off x="1433" y="3206"/>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2058" name="Rectangle 779"/>
              <p:cNvSpPr>
                <a:spLocks noChangeArrowheads="1"/>
              </p:cNvSpPr>
              <p:nvPr/>
            </p:nvSpPr>
            <p:spPr bwMode="auto">
              <a:xfrm rot="-5400000">
                <a:off x="1432" y="3198"/>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2059" name="Rectangle 780"/>
              <p:cNvSpPr>
                <a:spLocks noChangeArrowheads="1"/>
              </p:cNvSpPr>
              <p:nvPr/>
            </p:nvSpPr>
            <p:spPr bwMode="auto">
              <a:xfrm rot="-5400000">
                <a:off x="1433" y="3189"/>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2060" name="Rectangle 781"/>
              <p:cNvSpPr>
                <a:spLocks noChangeArrowheads="1"/>
              </p:cNvSpPr>
              <p:nvPr/>
            </p:nvSpPr>
            <p:spPr bwMode="auto">
              <a:xfrm rot="-5400000">
                <a:off x="1432" y="318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g</a:t>
                </a:r>
                <a:endParaRPr lang="en-GB" sz="1600" b="0">
                  <a:latin typeface="Calibri" pitchFamily="34" charset="0"/>
                </a:endParaRPr>
              </a:p>
            </p:txBody>
          </p:sp>
          <p:sp>
            <p:nvSpPr>
              <p:cNvPr id="72061" name="Rectangle 782"/>
              <p:cNvSpPr>
                <a:spLocks noChangeArrowheads="1"/>
              </p:cNvSpPr>
              <p:nvPr/>
            </p:nvSpPr>
            <p:spPr bwMode="auto">
              <a:xfrm rot="-5400000">
                <a:off x="1433" y="317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2062" name="Rectangle 783"/>
              <p:cNvSpPr>
                <a:spLocks noChangeArrowheads="1"/>
              </p:cNvSpPr>
              <p:nvPr/>
            </p:nvSpPr>
            <p:spPr bwMode="auto">
              <a:xfrm rot="-5400000">
                <a:off x="1432" y="3162"/>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2063" name="Rectangle 784"/>
              <p:cNvSpPr>
                <a:spLocks noChangeArrowheads="1"/>
              </p:cNvSpPr>
              <p:nvPr/>
            </p:nvSpPr>
            <p:spPr bwMode="auto">
              <a:xfrm rot="-5400000">
                <a:off x="1433" y="315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2064" name="Rectangle 785"/>
              <p:cNvSpPr>
                <a:spLocks noChangeArrowheads="1"/>
              </p:cNvSpPr>
              <p:nvPr/>
            </p:nvSpPr>
            <p:spPr bwMode="auto">
              <a:xfrm rot="-5400000">
                <a:off x="1433" y="3144"/>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2065" name="Rectangle 786"/>
              <p:cNvSpPr>
                <a:spLocks noChangeArrowheads="1"/>
              </p:cNvSpPr>
              <p:nvPr/>
            </p:nvSpPr>
            <p:spPr bwMode="auto">
              <a:xfrm rot="-5400000">
                <a:off x="1434" y="3138"/>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2066" name="Rectangle 787"/>
              <p:cNvSpPr>
                <a:spLocks noChangeArrowheads="1"/>
              </p:cNvSpPr>
              <p:nvPr/>
            </p:nvSpPr>
            <p:spPr bwMode="auto">
              <a:xfrm>
                <a:off x="1658" y="3077"/>
                <a:ext cx="41"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067" name="Rectangle 788"/>
              <p:cNvSpPr>
                <a:spLocks noChangeArrowheads="1"/>
              </p:cNvSpPr>
              <p:nvPr/>
            </p:nvSpPr>
            <p:spPr bwMode="auto">
              <a:xfrm>
                <a:off x="1658" y="3077"/>
                <a:ext cx="41" cy="217"/>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068" name="Rectangle 789"/>
              <p:cNvSpPr>
                <a:spLocks noChangeArrowheads="1"/>
              </p:cNvSpPr>
              <p:nvPr/>
            </p:nvSpPr>
            <p:spPr bwMode="auto">
              <a:xfrm rot="-5400000">
                <a:off x="1673" y="320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S</a:t>
                </a:r>
                <a:endParaRPr lang="en-GB" sz="1600" b="0">
                  <a:latin typeface="Calibri" pitchFamily="34" charset="0"/>
                </a:endParaRPr>
              </a:p>
            </p:txBody>
          </p:sp>
          <p:sp>
            <p:nvSpPr>
              <p:cNvPr id="72069" name="Rectangle 790"/>
              <p:cNvSpPr>
                <a:spLocks noChangeArrowheads="1"/>
              </p:cNvSpPr>
              <p:nvPr/>
            </p:nvSpPr>
            <p:spPr bwMode="auto">
              <a:xfrm rot="-5400000">
                <a:off x="1673" y="319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2070" name="Rectangle 791"/>
              <p:cNvSpPr>
                <a:spLocks noChangeArrowheads="1"/>
              </p:cNvSpPr>
              <p:nvPr/>
            </p:nvSpPr>
            <p:spPr bwMode="auto">
              <a:xfrm rot="-5400000">
                <a:off x="1673" y="318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c</a:t>
                </a:r>
                <a:endParaRPr lang="en-GB" sz="1600" b="0">
                  <a:latin typeface="Calibri" pitchFamily="34" charset="0"/>
                </a:endParaRPr>
              </a:p>
            </p:txBody>
          </p:sp>
          <p:sp>
            <p:nvSpPr>
              <p:cNvPr id="72071" name="Rectangle 792"/>
              <p:cNvSpPr>
                <a:spLocks noChangeArrowheads="1"/>
              </p:cNvSpPr>
              <p:nvPr/>
            </p:nvSpPr>
            <p:spPr bwMode="auto">
              <a:xfrm rot="-5400000">
                <a:off x="1674" y="3178"/>
                <a:ext cx="4" cy="10"/>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u</a:t>
                </a:r>
                <a:endParaRPr lang="en-GB" sz="1600" b="0">
                  <a:latin typeface="Calibri" pitchFamily="34" charset="0"/>
                </a:endParaRPr>
              </a:p>
            </p:txBody>
          </p:sp>
          <p:sp>
            <p:nvSpPr>
              <p:cNvPr id="72072" name="Rectangle 793"/>
              <p:cNvSpPr>
                <a:spLocks noChangeArrowheads="1"/>
              </p:cNvSpPr>
              <p:nvPr/>
            </p:nvSpPr>
            <p:spPr bwMode="auto">
              <a:xfrm rot="-5400000">
                <a:off x="1674" y="3170"/>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r</a:t>
                </a:r>
                <a:endParaRPr lang="en-GB" sz="1600" b="0">
                  <a:latin typeface="Calibri" pitchFamily="34" charset="0"/>
                </a:endParaRPr>
              </a:p>
            </p:txBody>
          </p:sp>
          <p:sp>
            <p:nvSpPr>
              <p:cNvPr id="72073" name="Rectangle 794"/>
              <p:cNvSpPr>
                <a:spLocks noChangeArrowheads="1"/>
              </p:cNvSpPr>
              <p:nvPr/>
            </p:nvSpPr>
            <p:spPr bwMode="auto">
              <a:xfrm rot="-5400000">
                <a:off x="1675" y="3166"/>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i</a:t>
                </a:r>
                <a:endParaRPr lang="en-GB" sz="1600" b="0">
                  <a:latin typeface="Calibri" pitchFamily="34" charset="0"/>
                </a:endParaRPr>
              </a:p>
            </p:txBody>
          </p:sp>
          <p:sp>
            <p:nvSpPr>
              <p:cNvPr id="72074" name="Rectangle 795"/>
              <p:cNvSpPr>
                <a:spLocks noChangeArrowheads="1"/>
              </p:cNvSpPr>
              <p:nvPr/>
            </p:nvSpPr>
            <p:spPr bwMode="auto">
              <a:xfrm rot="-5400000">
                <a:off x="1674" y="3161"/>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2075" name="Rectangle 796"/>
              <p:cNvSpPr>
                <a:spLocks noChangeArrowheads="1"/>
              </p:cNvSpPr>
              <p:nvPr/>
            </p:nvSpPr>
            <p:spPr bwMode="auto">
              <a:xfrm rot="-5400000">
                <a:off x="1673" y="315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y</a:t>
                </a:r>
                <a:endParaRPr lang="en-GB" sz="1600" b="0">
                  <a:latin typeface="Calibri" pitchFamily="34" charset="0"/>
                </a:endParaRPr>
              </a:p>
            </p:txBody>
          </p:sp>
          <p:sp>
            <p:nvSpPr>
              <p:cNvPr id="72076" name="Line 797"/>
              <p:cNvSpPr>
                <a:spLocks noChangeShapeType="1"/>
              </p:cNvSpPr>
              <p:nvPr/>
            </p:nvSpPr>
            <p:spPr bwMode="auto">
              <a:xfrm>
                <a:off x="1644" y="3275"/>
                <a:ext cx="6" cy="0"/>
              </a:xfrm>
              <a:prstGeom prst="line">
                <a:avLst/>
              </a:prstGeom>
              <a:noFill/>
              <a:ln w="3175" cap="rnd">
                <a:solidFill>
                  <a:srgbClr val="000000"/>
                </a:solidFill>
                <a:round/>
                <a:headEnd/>
                <a:tailEnd/>
              </a:ln>
            </p:spPr>
            <p:txBody>
              <a:bodyPr/>
              <a:lstStyle/>
              <a:p>
                <a:endParaRPr lang="en-US"/>
              </a:p>
            </p:txBody>
          </p:sp>
          <p:sp>
            <p:nvSpPr>
              <p:cNvPr id="72077" name="Freeform 798"/>
              <p:cNvSpPr>
                <a:spLocks/>
              </p:cNvSpPr>
              <p:nvPr/>
            </p:nvSpPr>
            <p:spPr bwMode="auto">
              <a:xfrm>
                <a:off x="1640"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078" name="Freeform 799"/>
              <p:cNvSpPr>
                <a:spLocks/>
              </p:cNvSpPr>
              <p:nvPr/>
            </p:nvSpPr>
            <p:spPr bwMode="auto">
              <a:xfrm>
                <a:off x="1649"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079" name="Line 800"/>
              <p:cNvSpPr>
                <a:spLocks noChangeShapeType="1"/>
              </p:cNvSpPr>
              <p:nvPr/>
            </p:nvSpPr>
            <p:spPr bwMode="auto">
              <a:xfrm>
                <a:off x="1644" y="3207"/>
                <a:ext cx="6" cy="0"/>
              </a:xfrm>
              <a:prstGeom prst="line">
                <a:avLst/>
              </a:prstGeom>
              <a:noFill/>
              <a:ln w="3175" cap="rnd">
                <a:solidFill>
                  <a:srgbClr val="000000"/>
                </a:solidFill>
                <a:round/>
                <a:headEnd/>
                <a:tailEnd/>
              </a:ln>
            </p:spPr>
            <p:txBody>
              <a:bodyPr/>
              <a:lstStyle/>
              <a:p>
                <a:endParaRPr lang="en-US"/>
              </a:p>
            </p:txBody>
          </p:sp>
          <p:sp>
            <p:nvSpPr>
              <p:cNvPr id="72080" name="Freeform 801"/>
              <p:cNvSpPr>
                <a:spLocks/>
              </p:cNvSpPr>
              <p:nvPr/>
            </p:nvSpPr>
            <p:spPr bwMode="auto">
              <a:xfrm>
                <a:off x="1640"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081" name="Freeform 802"/>
              <p:cNvSpPr>
                <a:spLocks/>
              </p:cNvSpPr>
              <p:nvPr/>
            </p:nvSpPr>
            <p:spPr bwMode="auto">
              <a:xfrm>
                <a:off x="1649"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082" name="Line 803"/>
              <p:cNvSpPr>
                <a:spLocks noChangeShapeType="1"/>
              </p:cNvSpPr>
              <p:nvPr/>
            </p:nvSpPr>
            <p:spPr bwMode="auto">
              <a:xfrm>
                <a:off x="1644" y="3147"/>
                <a:ext cx="6" cy="0"/>
              </a:xfrm>
              <a:prstGeom prst="line">
                <a:avLst/>
              </a:prstGeom>
              <a:noFill/>
              <a:ln w="3175" cap="rnd">
                <a:solidFill>
                  <a:srgbClr val="000000"/>
                </a:solidFill>
                <a:round/>
                <a:headEnd/>
                <a:tailEnd/>
              </a:ln>
            </p:spPr>
            <p:txBody>
              <a:bodyPr/>
              <a:lstStyle/>
              <a:p>
                <a:endParaRPr lang="en-US"/>
              </a:p>
            </p:txBody>
          </p:sp>
          <p:sp>
            <p:nvSpPr>
              <p:cNvPr id="72083" name="Freeform 804"/>
              <p:cNvSpPr>
                <a:spLocks/>
              </p:cNvSpPr>
              <p:nvPr/>
            </p:nvSpPr>
            <p:spPr bwMode="auto">
              <a:xfrm>
                <a:off x="1640" y="3145"/>
                <a:ext cx="4"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084" name="Freeform 805"/>
              <p:cNvSpPr>
                <a:spLocks/>
              </p:cNvSpPr>
              <p:nvPr/>
            </p:nvSpPr>
            <p:spPr bwMode="auto">
              <a:xfrm>
                <a:off x="1649" y="3145"/>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085" name="Rectangle 806"/>
              <p:cNvSpPr>
                <a:spLocks noChangeArrowheads="1"/>
              </p:cNvSpPr>
              <p:nvPr/>
            </p:nvSpPr>
            <p:spPr bwMode="auto">
              <a:xfrm>
                <a:off x="1483" y="3080"/>
                <a:ext cx="152" cy="3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086" name="Rectangle 807"/>
              <p:cNvSpPr>
                <a:spLocks noChangeArrowheads="1"/>
              </p:cNvSpPr>
              <p:nvPr/>
            </p:nvSpPr>
            <p:spPr bwMode="auto">
              <a:xfrm>
                <a:off x="1483" y="3080"/>
                <a:ext cx="152" cy="3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087" name="Rectangle 808"/>
              <p:cNvSpPr>
                <a:spLocks noChangeArrowheads="1"/>
              </p:cNvSpPr>
              <p:nvPr/>
            </p:nvSpPr>
            <p:spPr bwMode="auto">
              <a:xfrm>
                <a:off x="1509" y="3088"/>
                <a:ext cx="41"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Applications</a:t>
                </a:r>
                <a:endParaRPr lang="en-GB" sz="1600" b="0">
                  <a:latin typeface="Calibri" pitchFamily="34" charset="0"/>
                </a:endParaRPr>
              </a:p>
            </p:txBody>
          </p:sp>
          <p:sp>
            <p:nvSpPr>
              <p:cNvPr id="72088" name="Line 809"/>
              <p:cNvSpPr>
                <a:spLocks noChangeShapeType="1"/>
              </p:cNvSpPr>
              <p:nvPr/>
            </p:nvSpPr>
            <p:spPr bwMode="auto">
              <a:xfrm>
                <a:off x="1644" y="3098"/>
                <a:ext cx="7" cy="0"/>
              </a:xfrm>
              <a:prstGeom prst="line">
                <a:avLst/>
              </a:prstGeom>
              <a:noFill/>
              <a:ln w="3175" cap="rnd">
                <a:solidFill>
                  <a:srgbClr val="000000"/>
                </a:solidFill>
                <a:round/>
                <a:headEnd/>
                <a:tailEnd/>
              </a:ln>
            </p:spPr>
            <p:txBody>
              <a:bodyPr/>
              <a:lstStyle/>
              <a:p>
                <a:endParaRPr lang="en-US"/>
              </a:p>
            </p:txBody>
          </p:sp>
          <p:sp>
            <p:nvSpPr>
              <p:cNvPr id="72089" name="Freeform 810"/>
              <p:cNvSpPr>
                <a:spLocks/>
              </p:cNvSpPr>
              <p:nvPr/>
            </p:nvSpPr>
            <p:spPr bwMode="auto">
              <a:xfrm>
                <a:off x="1640" y="3095"/>
                <a:ext cx="5"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090" name="Freeform 811"/>
              <p:cNvSpPr>
                <a:spLocks/>
              </p:cNvSpPr>
              <p:nvPr/>
            </p:nvSpPr>
            <p:spPr bwMode="auto">
              <a:xfrm>
                <a:off x="1650" y="3095"/>
                <a:ext cx="4"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091" name="Line 812"/>
              <p:cNvSpPr>
                <a:spLocks noChangeShapeType="1"/>
              </p:cNvSpPr>
              <p:nvPr/>
            </p:nvSpPr>
            <p:spPr bwMode="auto">
              <a:xfrm>
                <a:off x="1466" y="3098"/>
                <a:ext cx="8" cy="0"/>
              </a:xfrm>
              <a:prstGeom prst="line">
                <a:avLst/>
              </a:prstGeom>
              <a:noFill/>
              <a:ln w="3175" cap="rnd">
                <a:solidFill>
                  <a:srgbClr val="000000"/>
                </a:solidFill>
                <a:round/>
                <a:headEnd/>
                <a:tailEnd/>
              </a:ln>
            </p:spPr>
            <p:txBody>
              <a:bodyPr/>
              <a:lstStyle/>
              <a:p>
                <a:endParaRPr lang="en-US"/>
              </a:p>
            </p:txBody>
          </p:sp>
          <p:sp>
            <p:nvSpPr>
              <p:cNvPr id="72092" name="Freeform 813"/>
              <p:cNvSpPr>
                <a:spLocks/>
              </p:cNvSpPr>
              <p:nvPr/>
            </p:nvSpPr>
            <p:spPr bwMode="auto">
              <a:xfrm>
                <a:off x="1463" y="3095"/>
                <a:ext cx="5"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093" name="Freeform 814"/>
              <p:cNvSpPr>
                <a:spLocks/>
              </p:cNvSpPr>
              <p:nvPr/>
            </p:nvSpPr>
            <p:spPr bwMode="auto">
              <a:xfrm>
                <a:off x="1473" y="3095"/>
                <a:ext cx="4" cy="4"/>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094" name="Line 815"/>
              <p:cNvSpPr>
                <a:spLocks noChangeShapeType="1"/>
              </p:cNvSpPr>
              <p:nvPr/>
            </p:nvSpPr>
            <p:spPr bwMode="auto">
              <a:xfrm>
                <a:off x="1559" y="3114"/>
                <a:ext cx="0" cy="16"/>
              </a:xfrm>
              <a:prstGeom prst="line">
                <a:avLst/>
              </a:prstGeom>
              <a:noFill/>
              <a:ln w="3175" cap="rnd">
                <a:solidFill>
                  <a:srgbClr val="000000"/>
                </a:solidFill>
                <a:round/>
                <a:headEnd/>
                <a:tailEnd/>
              </a:ln>
            </p:spPr>
            <p:txBody>
              <a:bodyPr/>
              <a:lstStyle/>
              <a:p>
                <a:endParaRPr lang="en-US"/>
              </a:p>
            </p:txBody>
          </p:sp>
          <p:sp>
            <p:nvSpPr>
              <p:cNvPr id="72095" name="Freeform 816"/>
              <p:cNvSpPr>
                <a:spLocks/>
              </p:cNvSpPr>
              <p:nvPr/>
            </p:nvSpPr>
            <p:spPr bwMode="auto">
              <a:xfrm>
                <a:off x="1556" y="3110"/>
                <a:ext cx="5" cy="4"/>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096" name="Freeform 817"/>
              <p:cNvSpPr>
                <a:spLocks/>
              </p:cNvSpPr>
              <p:nvPr/>
            </p:nvSpPr>
            <p:spPr bwMode="auto">
              <a:xfrm>
                <a:off x="1556" y="3130"/>
                <a:ext cx="5" cy="4"/>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2097" name="Line 818"/>
              <p:cNvSpPr>
                <a:spLocks noChangeShapeType="1"/>
              </p:cNvSpPr>
              <p:nvPr/>
            </p:nvSpPr>
            <p:spPr bwMode="auto">
              <a:xfrm>
                <a:off x="1588" y="3233"/>
                <a:ext cx="0" cy="15"/>
              </a:xfrm>
              <a:prstGeom prst="line">
                <a:avLst/>
              </a:prstGeom>
              <a:noFill/>
              <a:ln w="3175" cap="rnd">
                <a:solidFill>
                  <a:srgbClr val="000000"/>
                </a:solidFill>
                <a:round/>
                <a:headEnd/>
                <a:tailEnd/>
              </a:ln>
            </p:spPr>
            <p:txBody>
              <a:bodyPr/>
              <a:lstStyle/>
              <a:p>
                <a:endParaRPr lang="en-US"/>
              </a:p>
            </p:txBody>
          </p:sp>
          <p:sp>
            <p:nvSpPr>
              <p:cNvPr id="72098" name="Freeform 819"/>
              <p:cNvSpPr>
                <a:spLocks/>
              </p:cNvSpPr>
              <p:nvPr/>
            </p:nvSpPr>
            <p:spPr bwMode="auto">
              <a:xfrm>
                <a:off x="1586" y="3229"/>
                <a:ext cx="5" cy="5"/>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099" name="Freeform 820"/>
              <p:cNvSpPr>
                <a:spLocks/>
              </p:cNvSpPr>
              <p:nvPr/>
            </p:nvSpPr>
            <p:spPr bwMode="auto">
              <a:xfrm>
                <a:off x="1586" y="3247"/>
                <a:ext cx="5" cy="5"/>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100" name="Line 821"/>
              <p:cNvSpPr>
                <a:spLocks noChangeShapeType="1"/>
              </p:cNvSpPr>
              <p:nvPr/>
            </p:nvSpPr>
            <p:spPr bwMode="auto">
              <a:xfrm>
                <a:off x="1219" y="3420"/>
                <a:ext cx="658" cy="0"/>
              </a:xfrm>
              <a:prstGeom prst="line">
                <a:avLst/>
              </a:prstGeom>
              <a:noFill/>
              <a:ln w="28575">
                <a:solidFill>
                  <a:srgbClr val="000000"/>
                </a:solidFill>
                <a:round/>
                <a:headEnd/>
                <a:tailEnd/>
              </a:ln>
            </p:spPr>
            <p:txBody>
              <a:bodyPr/>
              <a:lstStyle/>
              <a:p>
                <a:endParaRPr lang="en-US"/>
              </a:p>
            </p:txBody>
          </p:sp>
          <p:sp>
            <p:nvSpPr>
              <p:cNvPr id="72101" name="Line 822"/>
              <p:cNvSpPr>
                <a:spLocks noChangeShapeType="1"/>
              </p:cNvSpPr>
              <p:nvPr/>
            </p:nvSpPr>
            <p:spPr bwMode="auto">
              <a:xfrm>
                <a:off x="1280" y="3286"/>
                <a:ext cx="0" cy="134"/>
              </a:xfrm>
              <a:prstGeom prst="line">
                <a:avLst/>
              </a:prstGeom>
              <a:noFill/>
              <a:ln w="28575">
                <a:solidFill>
                  <a:srgbClr val="000000"/>
                </a:solidFill>
                <a:round/>
                <a:headEnd/>
                <a:tailEnd/>
              </a:ln>
            </p:spPr>
            <p:txBody>
              <a:bodyPr/>
              <a:lstStyle/>
              <a:p>
                <a:endParaRPr lang="en-US"/>
              </a:p>
            </p:txBody>
          </p:sp>
          <p:sp>
            <p:nvSpPr>
              <p:cNvPr id="72102" name="Line 823"/>
              <p:cNvSpPr>
                <a:spLocks noChangeShapeType="1"/>
              </p:cNvSpPr>
              <p:nvPr/>
            </p:nvSpPr>
            <p:spPr bwMode="auto">
              <a:xfrm>
                <a:off x="1598" y="3302"/>
                <a:ext cx="0" cy="118"/>
              </a:xfrm>
              <a:prstGeom prst="line">
                <a:avLst/>
              </a:prstGeom>
              <a:noFill/>
              <a:ln w="28575">
                <a:solidFill>
                  <a:srgbClr val="000000"/>
                </a:solidFill>
                <a:round/>
                <a:headEnd/>
                <a:tailEnd/>
              </a:ln>
            </p:spPr>
            <p:txBody>
              <a:bodyPr/>
              <a:lstStyle/>
              <a:p>
                <a:endParaRPr lang="en-US"/>
              </a:p>
            </p:txBody>
          </p:sp>
          <p:sp>
            <p:nvSpPr>
              <p:cNvPr id="72103" name="Rectangle 824"/>
              <p:cNvSpPr>
                <a:spLocks noChangeArrowheads="1"/>
              </p:cNvSpPr>
              <p:nvPr/>
            </p:nvSpPr>
            <p:spPr bwMode="auto">
              <a:xfrm>
                <a:off x="1761" y="2874"/>
                <a:ext cx="307" cy="395"/>
              </a:xfrm>
              <a:prstGeom prst="rect">
                <a:avLst/>
              </a:prstGeom>
              <a:solidFill>
                <a:srgbClr val="FFFFFF"/>
              </a:solidFill>
              <a:ln w="9525">
                <a:noFill/>
                <a:miter lim="800000"/>
                <a:headEnd/>
                <a:tailEnd/>
              </a:ln>
            </p:spPr>
            <p:txBody>
              <a:bodyPr lIns="18000" tIns="10800" rIns="18000"/>
              <a:lstStyle/>
              <a:p>
                <a:r>
                  <a:rPr lang="en-GB" sz="700">
                    <a:latin typeface="Calibri" pitchFamily="34" charset="0"/>
                  </a:rPr>
                  <a:t>Vehicle</a:t>
                </a:r>
              </a:p>
              <a:p>
                <a:r>
                  <a:rPr lang="en-GB" sz="700">
                    <a:latin typeface="Calibri" pitchFamily="34" charset="0"/>
                  </a:rPr>
                  <a:t>Gateway</a:t>
                </a:r>
              </a:p>
            </p:txBody>
          </p:sp>
          <p:sp>
            <p:nvSpPr>
              <p:cNvPr id="72104" name="Rectangle 825"/>
              <p:cNvSpPr>
                <a:spLocks noChangeArrowheads="1"/>
              </p:cNvSpPr>
              <p:nvPr/>
            </p:nvSpPr>
            <p:spPr bwMode="auto">
              <a:xfrm>
                <a:off x="1761" y="3049"/>
                <a:ext cx="307" cy="255"/>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2105" name="Rectangle 826"/>
              <p:cNvSpPr>
                <a:spLocks noChangeArrowheads="1"/>
              </p:cNvSpPr>
              <p:nvPr/>
            </p:nvSpPr>
            <p:spPr bwMode="auto">
              <a:xfrm>
                <a:off x="1826" y="3252"/>
                <a:ext cx="152" cy="4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06" name="Rectangle 827"/>
              <p:cNvSpPr>
                <a:spLocks noChangeArrowheads="1"/>
              </p:cNvSpPr>
              <p:nvPr/>
            </p:nvSpPr>
            <p:spPr bwMode="auto">
              <a:xfrm>
                <a:off x="1826" y="3252"/>
                <a:ext cx="152" cy="4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107" name="Rectangle 828"/>
              <p:cNvSpPr>
                <a:spLocks noChangeArrowheads="1"/>
              </p:cNvSpPr>
              <p:nvPr/>
            </p:nvSpPr>
            <p:spPr bwMode="auto">
              <a:xfrm>
                <a:off x="1826" y="3189"/>
                <a:ext cx="152" cy="4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08" name="Rectangle 829"/>
              <p:cNvSpPr>
                <a:spLocks noChangeArrowheads="1"/>
              </p:cNvSpPr>
              <p:nvPr/>
            </p:nvSpPr>
            <p:spPr bwMode="auto">
              <a:xfrm>
                <a:off x="1826" y="3189"/>
                <a:ext cx="152" cy="4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109" name="Rectangle 830"/>
              <p:cNvSpPr>
                <a:spLocks noChangeArrowheads="1"/>
              </p:cNvSpPr>
              <p:nvPr/>
            </p:nvSpPr>
            <p:spPr bwMode="auto">
              <a:xfrm>
                <a:off x="1761" y="3077"/>
                <a:ext cx="40"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10" name="Rectangle 831"/>
              <p:cNvSpPr>
                <a:spLocks noChangeArrowheads="1"/>
              </p:cNvSpPr>
              <p:nvPr/>
            </p:nvSpPr>
            <p:spPr bwMode="auto">
              <a:xfrm>
                <a:off x="1761" y="3077"/>
                <a:ext cx="40" cy="217"/>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111" name="Rectangle 832"/>
              <p:cNvSpPr>
                <a:spLocks noChangeArrowheads="1"/>
              </p:cNvSpPr>
              <p:nvPr/>
            </p:nvSpPr>
            <p:spPr bwMode="auto">
              <a:xfrm>
                <a:off x="1826" y="3134"/>
                <a:ext cx="152"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12" name="Rectangle 833"/>
              <p:cNvSpPr>
                <a:spLocks noChangeArrowheads="1"/>
              </p:cNvSpPr>
              <p:nvPr/>
            </p:nvSpPr>
            <p:spPr bwMode="auto">
              <a:xfrm>
                <a:off x="1826" y="3134"/>
                <a:ext cx="152"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113" name="Rectangle 834"/>
              <p:cNvSpPr>
                <a:spLocks noChangeArrowheads="1"/>
              </p:cNvSpPr>
              <p:nvPr/>
            </p:nvSpPr>
            <p:spPr bwMode="auto">
              <a:xfrm>
                <a:off x="1866" y="3141"/>
                <a:ext cx="30"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Facilities</a:t>
                </a:r>
                <a:endParaRPr lang="en-GB" sz="1600" b="0">
                  <a:latin typeface="Calibri" pitchFamily="34" charset="0"/>
                </a:endParaRPr>
              </a:p>
            </p:txBody>
          </p:sp>
          <p:sp>
            <p:nvSpPr>
              <p:cNvPr id="72114" name="Line 835"/>
              <p:cNvSpPr>
                <a:spLocks noChangeShapeType="1"/>
              </p:cNvSpPr>
              <p:nvPr/>
            </p:nvSpPr>
            <p:spPr bwMode="auto">
              <a:xfrm>
                <a:off x="1810" y="3275"/>
                <a:ext cx="8" cy="0"/>
              </a:xfrm>
              <a:prstGeom prst="line">
                <a:avLst/>
              </a:prstGeom>
              <a:noFill/>
              <a:ln w="1588" cap="rnd">
                <a:solidFill>
                  <a:srgbClr val="000000"/>
                </a:solidFill>
                <a:round/>
                <a:headEnd/>
                <a:tailEnd/>
              </a:ln>
            </p:spPr>
            <p:txBody>
              <a:bodyPr/>
              <a:lstStyle/>
              <a:p>
                <a:endParaRPr lang="en-US"/>
              </a:p>
            </p:txBody>
          </p:sp>
          <p:sp>
            <p:nvSpPr>
              <p:cNvPr id="72115" name="Freeform 836"/>
              <p:cNvSpPr>
                <a:spLocks/>
              </p:cNvSpPr>
              <p:nvPr/>
            </p:nvSpPr>
            <p:spPr bwMode="auto">
              <a:xfrm>
                <a:off x="1806" y="3272"/>
                <a:ext cx="5"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116" name="Freeform 837"/>
              <p:cNvSpPr>
                <a:spLocks/>
              </p:cNvSpPr>
              <p:nvPr/>
            </p:nvSpPr>
            <p:spPr bwMode="auto">
              <a:xfrm>
                <a:off x="1817" y="3272"/>
                <a:ext cx="5" cy="5"/>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117" name="Line 838"/>
              <p:cNvSpPr>
                <a:spLocks noChangeShapeType="1"/>
              </p:cNvSpPr>
              <p:nvPr/>
            </p:nvSpPr>
            <p:spPr bwMode="auto">
              <a:xfrm>
                <a:off x="1810" y="3207"/>
                <a:ext cx="8" cy="0"/>
              </a:xfrm>
              <a:prstGeom prst="line">
                <a:avLst/>
              </a:prstGeom>
              <a:noFill/>
              <a:ln w="1588" cap="rnd">
                <a:solidFill>
                  <a:srgbClr val="000000"/>
                </a:solidFill>
                <a:round/>
                <a:headEnd/>
                <a:tailEnd/>
              </a:ln>
            </p:spPr>
            <p:txBody>
              <a:bodyPr/>
              <a:lstStyle/>
              <a:p>
                <a:endParaRPr lang="en-US"/>
              </a:p>
            </p:txBody>
          </p:sp>
          <p:sp>
            <p:nvSpPr>
              <p:cNvPr id="72118" name="Freeform 839"/>
              <p:cNvSpPr>
                <a:spLocks/>
              </p:cNvSpPr>
              <p:nvPr/>
            </p:nvSpPr>
            <p:spPr bwMode="auto">
              <a:xfrm>
                <a:off x="1806" y="3204"/>
                <a:ext cx="5"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119" name="Freeform 840"/>
              <p:cNvSpPr>
                <a:spLocks/>
              </p:cNvSpPr>
              <p:nvPr/>
            </p:nvSpPr>
            <p:spPr bwMode="auto">
              <a:xfrm>
                <a:off x="1817" y="3204"/>
                <a:ext cx="5" cy="4"/>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120" name="Rectangle 841"/>
              <p:cNvSpPr>
                <a:spLocks noChangeArrowheads="1"/>
              </p:cNvSpPr>
              <p:nvPr/>
            </p:nvSpPr>
            <p:spPr bwMode="auto">
              <a:xfrm>
                <a:off x="1856" y="3189"/>
                <a:ext cx="5"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2121" name="Rectangle 842"/>
              <p:cNvSpPr>
                <a:spLocks noChangeArrowheads="1"/>
              </p:cNvSpPr>
              <p:nvPr/>
            </p:nvSpPr>
            <p:spPr bwMode="auto">
              <a:xfrm>
                <a:off x="1869" y="3189"/>
                <a:ext cx="38"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etworking </a:t>
                </a:r>
                <a:endParaRPr lang="en-GB" sz="1600" b="0">
                  <a:latin typeface="Calibri" pitchFamily="34" charset="0"/>
                </a:endParaRPr>
              </a:p>
            </p:txBody>
          </p:sp>
          <p:sp>
            <p:nvSpPr>
              <p:cNvPr id="72122" name="Rectangle 843"/>
              <p:cNvSpPr>
                <a:spLocks noChangeArrowheads="1"/>
              </p:cNvSpPr>
              <p:nvPr/>
            </p:nvSpPr>
            <p:spPr bwMode="auto">
              <a:xfrm>
                <a:off x="1855" y="3206"/>
                <a:ext cx="9"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&amp; </a:t>
                </a:r>
                <a:endParaRPr lang="en-GB" sz="1600" b="0">
                  <a:latin typeface="Calibri" pitchFamily="34" charset="0"/>
                </a:endParaRPr>
              </a:p>
            </p:txBody>
          </p:sp>
          <p:sp>
            <p:nvSpPr>
              <p:cNvPr id="72123" name="Rectangle 844"/>
              <p:cNvSpPr>
                <a:spLocks noChangeArrowheads="1"/>
              </p:cNvSpPr>
              <p:nvPr/>
            </p:nvSpPr>
            <p:spPr bwMode="auto">
              <a:xfrm>
                <a:off x="1872" y="3205"/>
                <a:ext cx="34" cy="12"/>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Transport</a:t>
                </a:r>
                <a:endParaRPr lang="en-GB" sz="1600" b="0">
                  <a:latin typeface="Calibri" pitchFamily="34" charset="0"/>
                </a:endParaRPr>
              </a:p>
            </p:txBody>
          </p:sp>
          <p:sp>
            <p:nvSpPr>
              <p:cNvPr id="72124" name="Rectangle 845"/>
              <p:cNvSpPr>
                <a:spLocks noChangeArrowheads="1"/>
              </p:cNvSpPr>
              <p:nvPr/>
            </p:nvSpPr>
            <p:spPr bwMode="auto">
              <a:xfrm>
                <a:off x="1873" y="3248"/>
                <a:ext cx="2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Access </a:t>
                </a:r>
                <a:endParaRPr lang="en-GB" sz="1600" b="0">
                  <a:latin typeface="Calibri" pitchFamily="34" charset="0"/>
                </a:endParaRPr>
              </a:p>
            </p:txBody>
          </p:sp>
          <p:sp>
            <p:nvSpPr>
              <p:cNvPr id="72125" name="Rectangle 846"/>
              <p:cNvSpPr>
                <a:spLocks noChangeArrowheads="1"/>
              </p:cNvSpPr>
              <p:nvPr/>
            </p:nvSpPr>
            <p:spPr bwMode="auto">
              <a:xfrm>
                <a:off x="1847" y="3264"/>
                <a:ext cx="4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Technologies</a:t>
                </a:r>
                <a:endParaRPr lang="en-GB" sz="1600" b="0">
                  <a:latin typeface="Calibri" pitchFamily="34" charset="0"/>
                </a:endParaRPr>
              </a:p>
            </p:txBody>
          </p:sp>
          <p:sp>
            <p:nvSpPr>
              <p:cNvPr id="72126" name="Rectangle 847"/>
              <p:cNvSpPr>
                <a:spLocks noChangeArrowheads="1"/>
              </p:cNvSpPr>
              <p:nvPr/>
            </p:nvSpPr>
            <p:spPr bwMode="auto">
              <a:xfrm>
                <a:off x="1947" y="3204"/>
                <a:ext cx="7" cy="12"/>
              </a:xfrm>
              <a:prstGeom prst="rect">
                <a:avLst/>
              </a:prstGeom>
              <a:noFill/>
              <a:ln w="9525">
                <a:noFill/>
                <a:miter lim="800000"/>
                <a:headEnd/>
                <a:tailEnd/>
              </a:ln>
            </p:spPr>
            <p:txBody>
              <a:bodyPr wrap="none" lIns="0" tIns="0" rIns="0" bIns="0">
                <a:spAutoFit/>
              </a:bodyPr>
              <a:lstStyle/>
              <a:p>
                <a:r>
                  <a:rPr lang="en-GB" sz="100" b="0">
                    <a:solidFill>
                      <a:srgbClr val="000000"/>
                    </a:solidFill>
                    <a:latin typeface="Calibri" pitchFamily="34" charset="0"/>
                  </a:rPr>
                  <a:t>...</a:t>
                </a:r>
                <a:endParaRPr lang="en-GB" sz="1600" b="0">
                  <a:latin typeface="Calibri" pitchFamily="34" charset="0"/>
                </a:endParaRPr>
              </a:p>
            </p:txBody>
          </p:sp>
          <p:sp>
            <p:nvSpPr>
              <p:cNvPr id="72127" name="Line 848"/>
              <p:cNvSpPr>
                <a:spLocks noChangeShapeType="1"/>
              </p:cNvSpPr>
              <p:nvPr/>
            </p:nvSpPr>
            <p:spPr bwMode="auto">
              <a:xfrm>
                <a:off x="1902" y="3169"/>
                <a:ext cx="0" cy="17"/>
              </a:xfrm>
              <a:prstGeom prst="line">
                <a:avLst/>
              </a:prstGeom>
              <a:noFill/>
              <a:ln w="1588" cap="rnd">
                <a:solidFill>
                  <a:srgbClr val="000000"/>
                </a:solidFill>
                <a:round/>
                <a:headEnd/>
                <a:tailEnd/>
              </a:ln>
            </p:spPr>
            <p:txBody>
              <a:bodyPr/>
              <a:lstStyle/>
              <a:p>
                <a:endParaRPr lang="en-US"/>
              </a:p>
            </p:txBody>
          </p:sp>
          <p:sp>
            <p:nvSpPr>
              <p:cNvPr id="72128" name="Freeform 849"/>
              <p:cNvSpPr>
                <a:spLocks/>
              </p:cNvSpPr>
              <p:nvPr/>
            </p:nvSpPr>
            <p:spPr bwMode="auto">
              <a:xfrm>
                <a:off x="1899" y="3166"/>
                <a:ext cx="5" cy="5"/>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2129" name="Freeform 850"/>
              <p:cNvSpPr>
                <a:spLocks/>
              </p:cNvSpPr>
              <p:nvPr/>
            </p:nvSpPr>
            <p:spPr bwMode="auto">
              <a:xfrm>
                <a:off x="1900" y="3185"/>
                <a:ext cx="5" cy="4"/>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2130" name="Line 851"/>
              <p:cNvSpPr>
                <a:spLocks noChangeShapeType="1"/>
              </p:cNvSpPr>
              <p:nvPr/>
            </p:nvSpPr>
            <p:spPr bwMode="auto">
              <a:xfrm>
                <a:off x="1810" y="3146"/>
                <a:ext cx="9" cy="0"/>
              </a:xfrm>
              <a:prstGeom prst="line">
                <a:avLst/>
              </a:prstGeom>
              <a:noFill/>
              <a:ln w="1588" cap="rnd">
                <a:solidFill>
                  <a:srgbClr val="000000"/>
                </a:solidFill>
                <a:round/>
                <a:headEnd/>
                <a:tailEnd/>
              </a:ln>
            </p:spPr>
            <p:txBody>
              <a:bodyPr/>
              <a:lstStyle/>
              <a:p>
                <a:endParaRPr lang="en-US"/>
              </a:p>
            </p:txBody>
          </p:sp>
          <p:sp>
            <p:nvSpPr>
              <p:cNvPr id="72131" name="Freeform 852"/>
              <p:cNvSpPr>
                <a:spLocks/>
              </p:cNvSpPr>
              <p:nvPr/>
            </p:nvSpPr>
            <p:spPr bwMode="auto">
              <a:xfrm>
                <a:off x="1806" y="3145"/>
                <a:ext cx="5" cy="4"/>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132" name="Freeform 853"/>
              <p:cNvSpPr>
                <a:spLocks/>
              </p:cNvSpPr>
              <p:nvPr/>
            </p:nvSpPr>
            <p:spPr bwMode="auto">
              <a:xfrm>
                <a:off x="1818" y="3145"/>
                <a:ext cx="5" cy="4"/>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133" name="Rectangle 854"/>
              <p:cNvSpPr>
                <a:spLocks noChangeArrowheads="1"/>
              </p:cNvSpPr>
              <p:nvPr/>
            </p:nvSpPr>
            <p:spPr bwMode="auto">
              <a:xfrm rot="-5400000">
                <a:off x="1778" y="3215"/>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2134" name="Rectangle 855"/>
              <p:cNvSpPr>
                <a:spLocks noChangeArrowheads="1"/>
              </p:cNvSpPr>
              <p:nvPr/>
            </p:nvSpPr>
            <p:spPr bwMode="auto">
              <a:xfrm rot="-5400000">
                <a:off x="1779" y="3207"/>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2135" name="Rectangle 856"/>
              <p:cNvSpPr>
                <a:spLocks noChangeArrowheads="1"/>
              </p:cNvSpPr>
              <p:nvPr/>
            </p:nvSpPr>
            <p:spPr bwMode="auto">
              <a:xfrm rot="-5400000">
                <a:off x="1778" y="3198"/>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2136" name="Rectangle 857"/>
              <p:cNvSpPr>
                <a:spLocks noChangeArrowheads="1"/>
              </p:cNvSpPr>
              <p:nvPr/>
            </p:nvSpPr>
            <p:spPr bwMode="auto">
              <a:xfrm rot="-5400000">
                <a:off x="1779" y="3189"/>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a</a:t>
                </a:r>
                <a:endParaRPr lang="en-GB" sz="1600" b="0">
                  <a:latin typeface="Calibri" pitchFamily="34" charset="0"/>
                </a:endParaRPr>
              </a:p>
            </p:txBody>
          </p:sp>
          <p:sp>
            <p:nvSpPr>
              <p:cNvPr id="72137" name="Rectangle 858"/>
              <p:cNvSpPr>
                <a:spLocks noChangeArrowheads="1"/>
              </p:cNvSpPr>
              <p:nvPr/>
            </p:nvSpPr>
            <p:spPr bwMode="auto">
              <a:xfrm rot="-5400000">
                <a:off x="1778" y="3182"/>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g</a:t>
                </a:r>
                <a:endParaRPr lang="en-GB" sz="1600" b="0">
                  <a:latin typeface="Calibri" pitchFamily="34" charset="0"/>
                </a:endParaRPr>
              </a:p>
            </p:txBody>
          </p:sp>
          <p:sp>
            <p:nvSpPr>
              <p:cNvPr id="72138" name="Rectangle 859"/>
              <p:cNvSpPr>
                <a:spLocks noChangeArrowheads="1"/>
              </p:cNvSpPr>
              <p:nvPr/>
            </p:nvSpPr>
            <p:spPr bwMode="auto">
              <a:xfrm rot="-5400000">
                <a:off x="1779" y="317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2139" name="Rectangle 860"/>
              <p:cNvSpPr>
                <a:spLocks noChangeArrowheads="1"/>
              </p:cNvSpPr>
              <p:nvPr/>
            </p:nvSpPr>
            <p:spPr bwMode="auto">
              <a:xfrm rot="-5400000">
                <a:off x="1778" y="3163"/>
                <a:ext cx="9"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m</a:t>
                </a:r>
                <a:endParaRPr lang="en-GB" sz="1600" b="0">
                  <a:latin typeface="Calibri" pitchFamily="34" charset="0"/>
                </a:endParaRPr>
              </a:p>
            </p:txBody>
          </p:sp>
          <p:sp>
            <p:nvSpPr>
              <p:cNvPr id="72140" name="Rectangle 861"/>
              <p:cNvSpPr>
                <a:spLocks noChangeArrowheads="1"/>
              </p:cNvSpPr>
              <p:nvPr/>
            </p:nvSpPr>
            <p:spPr bwMode="auto">
              <a:xfrm rot="-5400000">
                <a:off x="1779" y="315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2141" name="Rectangle 862"/>
              <p:cNvSpPr>
                <a:spLocks noChangeArrowheads="1"/>
              </p:cNvSpPr>
              <p:nvPr/>
            </p:nvSpPr>
            <p:spPr bwMode="auto">
              <a:xfrm rot="-5400000">
                <a:off x="1779" y="3144"/>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n</a:t>
                </a:r>
                <a:endParaRPr lang="en-GB" sz="1600" b="0">
                  <a:latin typeface="Calibri" pitchFamily="34" charset="0"/>
                </a:endParaRPr>
              </a:p>
            </p:txBody>
          </p:sp>
          <p:sp>
            <p:nvSpPr>
              <p:cNvPr id="72142" name="Rectangle 863"/>
              <p:cNvSpPr>
                <a:spLocks noChangeArrowheads="1"/>
              </p:cNvSpPr>
              <p:nvPr/>
            </p:nvSpPr>
            <p:spPr bwMode="auto">
              <a:xfrm rot="-5400000">
                <a:off x="1780" y="3138"/>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2143" name="Rectangle 864"/>
              <p:cNvSpPr>
                <a:spLocks noChangeArrowheads="1"/>
              </p:cNvSpPr>
              <p:nvPr/>
            </p:nvSpPr>
            <p:spPr bwMode="auto">
              <a:xfrm>
                <a:off x="2001" y="3077"/>
                <a:ext cx="41" cy="217"/>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44" name="Rectangle 865"/>
              <p:cNvSpPr>
                <a:spLocks noChangeArrowheads="1"/>
              </p:cNvSpPr>
              <p:nvPr/>
            </p:nvSpPr>
            <p:spPr bwMode="auto">
              <a:xfrm>
                <a:off x="2001" y="3077"/>
                <a:ext cx="41" cy="217"/>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145" name="Rectangle 866"/>
              <p:cNvSpPr>
                <a:spLocks noChangeArrowheads="1"/>
              </p:cNvSpPr>
              <p:nvPr/>
            </p:nvSpPr>
            <p:spPr bwMode="auto">
              <a:xfrm rot="-5400000">
                <a:off x="2015" y="3200"/>
                <a:ext cx="6"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S</a:t>
                </a:r>
                <a:endParaRPr lang="en-GB" sz="1600" b="0">
                  <a:latin typeface="Calibri" pitchFamily="34" charset="0"/>
                </a:endParaRPr>
              </a:p>
            </p:txBody>
          </p:sp>
          <p:sp>
            <p:nvSpPr>
              <p:cNvPr id="72146" name="Rectangle 867"/>
              <p:cNvSpPr>
                <a:spLocks noChangeArrowheads="1"/>
              </p:cNvSpPr>
              <p:nvPr/>
            </p:nvSpPr>
            <p:spPr bwMode="auto">
              <a:xfrm rot="-5400000">
                <a:off x="2015" y="3192"/>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e</a:t>
                </a:r>
                <a:endParaRPr lang="en-GB" sz="1600" b="0">
                  <a:latin typeface="Calibri" pitchFamily="34" charset="0"/>
                </a:endParaRPr>
              </a:p>
            </p:txBody>
          </p:sp>
          <p:sp>
            <p:nvSpPr>
              <p:cNvPr id="72147" name="Rectangle 868"/>
              <p:cNvSpPr>
                <a:spLocks noChangeArrowheads="1"/>
              </p:cNvSpPr>
              <p:nvPr/>
            </p:nvSpPr>
            <p:spPr bwMode="auto">
              <a:xfrm rot="-5400000">
                <a:off x="2015" y="3184"/>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c</a:t>
                </a:r>
                <a:endParaRPr lang="en-GB" sz="1600" b="0">
                  <a:latin typeface="Calibri" pitchFamily="34" charset="0"/>
                </a:endParaRPr>
              </a:p>
            </p:txBody>
          </p:sp>
          <p:sp>
            <p:nvSpPr>
              <p:cNvPr id="72148" name="Rectangle 869"/>
              <p:cNvSpPr>
                <a:spLocks noChangeArrowheads="1"/>
              </p:cNvSpPr>
              <p:nvPr/>
            </p:nvSpPr>
            <p:spPr bwMode="auto">
              <a:xfrm rot="-5400000">
                <a:off x="2016" y="3176"/>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u</a:t>
                </a:r>
                <a:endParaRPr lang="en-GB" sz="1600" b="0">
                  <a:latin typeface="Calibri" pitchFamily="34" charset="0"/>
                </a:endParaRPr>
              </a:p>
            </p:txBody>
          </p:sp>
          <p:sp>
            <p:nvSpPr>
              <p:cNvPr id="72149" name="Rectangle 870"/>
              <p:cNvSpPr>
                <a:spLocks noChangeArrowheads="1"/>
              </p:cNvSpPr>
              <p:nvPr/>
            </p:nvSpPr>
            <p:spPr bwMode="auto">
              <a:xfrm rot="-5400000">
                <a:off x="2016" y="3169"/>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r</a:t>
                </a:r>
                <a:endParaRPr lang="en-GB" sz="1600" b="0">
                  <a:latin typeface="Calibri" pitchFamily="34" charset="0"/>
                </a:endParaRPr>
              </a:p>
            </p:txBody>
          </p:sp>
          <p:sp>
            <p:nvSpPr>
              <p:cNvPr id="72150" name="Rectangle 871"/>
              <p:cNvSpPr>
                <a:spLocks noChangeArrowheads="1"/>
              </p:cNvSpPr>
              <p:nvPr/>
            </p:nvSpPr>
            <p:spPr bwMode="auto">
              <a:xfrm rot="-5400000">
                <a:off x="2017" y="3165"/>
                <a:ext cx="3"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i</a:t>
                </a:r>
                <a:endParaRPr lang="en-GB" sz="1600" b="0">
                  <a:latin typeface="Calibri" pitchFamily="34" charset="0"/>
                </a:endParaRPr>
              </a:p>
            </p:txBody>
          </p:sp>
          <p:sp>
            <p:nvSpPr>
              <p:cNvPr id="72151" name="Rectangle 872"/>
              <p:cNvSpPr>
                <a:spLocks noChangeArrowheads="1"/>
              </p:cNvSpPr>
              <p:nvPr/>
            </p:nvSpPr>
            <p:spPr bwMode="auto">
              <a:xfrm rot="-5400000">
                <a:off x="2016" y="3159"/>
                <a:ext cx="4"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t</a:t>
                </a:r>
                <a:endParaRPr lang="en-GB" sz="1600" b="0">
                  <a:latin typeface="Calibri" pitchFamily="34" charset="0"/>
                </a:endParaRPr>
              </a:p>
            </p:txBody>
          </p:sp>
          <p:sp>
            <p:nvSpPr>
              <p:cNvPr id="72152" name="Rectangle 873"/>
              <p:cNvSpPr>
                <a:spLocks noChangeArrowheads="1"/>
              </p:cNvSpPr>
              <p:nvPr/>
            </p:nvSpPr>
            <p:spPr bwMode="auto">
              <a:xfrm rot="-5400000">
                <a:off x="2015" y="3153"/>
                <a:ext cx="5" cy="11"/>
              </a:xfrm>
              <a:prstGeom prst="rect">
                <a:avLst/>
              </a:prstGeom>
              <a:noFill/>
              <a:ln w="9525">
                <a:noFill/>
                <a:miter lim="800000"/>
                <a:headEnd/>
                <a:tailEnd/>
              </a:ln>
            </p:spPr>
            <p:txBody>
              <a:bodyPr wrap="none" lIns="0" tIns="0" rIns="0" bIns="0">
                <a:spAutoFit/>
              </a:bodyPr>
              <a:lstStyle/>
              <a:p>
                <a:r>
                  <a:rPr lang="en-GB" sz="100">
                    <a:solidFill>
                      <a:srgbClr val="FFFFFF"/>
                    </a:solidFill>
                    <a:latin typeface="Calibri" pitchFamily="34" charset="0"/>
                  </a:rPr>
                  <a:t>y</a:t>
                </a:r>
                <a:endParaRPr lang="en-GB" sz="1600" b="0">
                  <a:latin typeface="Calibri" pitchFamily="34" charset="0"/>
                </a:endParaRPr>
              </a:p>
            </p:txBody>
          </p:sp>
          <p:sp>
            <p:nvSpPr>
              <p:cNvPr id="72153" name="Line 874"/>
              <p:cNvSpPr>
                <a:spLocks noChangeShapeType="1"/>
              </p:cNvSpPr>
              <p:nvPr/>
            </p:nvSpPr>
            <p:spPr bwMode="auto">
              <a:xfrm>
                <a:off x="1985" y="3275"/>
                <a:ext cx="8" cy="0"/>
              </a:xfrm>
              <a:prstGeom prst="line">
                <a:avLst/>
              </a:prstGeom>
              <a:noFill/>
              <a:ln w="1588" cap="rnd">
                <a:solidFill>
                  <a:srgbClr val="000000"/>
                </a:solidFill>
                <a:round/>
                <a:headEnd/>
                <a:tailEnd/>
              </a:ln>
            </p:spPr>
            <p:txBody>
              <a:bodyPr/>
              <a:lstStyle/>
              <a:p>
                <a:endParaRPr lang="en-US"/>
              </a:p>
            </p:txBody>
          </p:sp>
          <p:sp>
            <p:nvSpPr>
              <p:cNvPr id="72154" name="Freeform 875"/>
              <p:cNvSpPr>
                <a:spLocks/>
              </p:cNvSpPr>
              <p:nvPr/>
            </p:nvSpPr>
            <p:spPr bwMode="auto">
              <a:xfrm>
                <a:off x="1983" y="3272"/>
                <a:ext cx="4"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155" name="Freeform 876"/>
              <p:cNvSpPr>
                <a:spLocks/>
              </p:cNvSpPr>
              <p:nvPr/>
            </p:nvSpPr>
            <p:spPr bwMode="auto">
              <a:xfrm>
                <a:off x="1992" y="3272"/>
                <a:ext cx="5"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156" name="Line 877"/>
              <p:cNvSpPr>
                <a:spLocks noChangeShapeType="1"/>
              </p:cNvSpPr>
              <p:nvPr/>
            </p:nvSpPr>
            <p:spPr bwMode="auto">
              <a:xfrm>
                <a:off x="1985" y="3207"/>
                <a:ext cx="8" cy="0"/>
              </a:xfrm>
              <a:prstGeom prst="line">
                <a:avLst/>
              </a:prstGeom>
              <a:noFill/>
              <a:ln w="1588" cap="rnd">
                <a:solidFill>
                  <a:srgbClr val="000000"/>
                </a:solidFill>
                <a:round/>
                <a:headEnd/>
                <a:tailEnd/>
              </a:ln>
            </p:spPr>
            <p:txBody>
              <a:bodyPr/>
              <a:lstStyle/>
              <a:p>
                <a:endParaRPr lang="en-US"/>
              </a:p>
            </p:txBody>
          </p:sp>
          <p:sp>
            <p:nvSpPr>
              <p:cNvPr id="72157" name="Freeform 878"/>
              <p:cNvSpPr>
                <a:spLocks/>
              </p:cNvSpPr>
              <p:nvPr/>
            </p:nvSpPr>
            <p:spPr bwMode="auto">
              <a:xfrm>
                <a:off x="1983" y="3204"/>
                <a:ext cx="4"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158" name="Freeform 879"/>
              <p:cNvSpPr>
                <a:spLocks/>
              </p:cNvSpPr>
              <p:nvPr/>
            </p:nvSpPr>
            <p:spPr bwMode="auto">
              <a:xfrm>
                <a:off x="1992" y="3204"/>
                <a:ext cx="5" cy="4"/>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159" name="Line 880"/>
              <p:cNvSpPr>
                <a:spLocks noChangeShapeType="1"/>
              </p:cNvSpPr>
              <p:nvPr/>
            </p:nvSpPr>
            <p:spPr bwMode="auto">
              <a:xfrm>
                <a:off x="1985" y="3147"/>
                <a:ext cx="8" cy="0"/>
              </a:xfrm>
              <a:prstGeom prst="line">
                <a:avLst/>
              </a:prstGeom>
              <a:noFill/>
              <a:ln w="1588" cap="rnd">
                <a:solidFill>
                  <a:srgbClr val="000000"/>
                </a:solidFill>
                <a:round/>
                <a:headEnd/>
                <a:tailEnd/>
              </a:ln>
            </p:spPr>
            <p:txBody>
              <a:bodyPr/>
              <a:lstStyle/>
              <a:p>
                <a:endParaRPr lang="en-US"/>
              </a:p>
            </p:txBody>
          </p:sp>
          <p:sp>
            <p:nvSpPr>
              <p:cNvPr id="72160" name="Freeform 881"/>
              <p:cNvSpPr>
                <a:spLocks/>
              </p:cNvSpPr>
              <p:nvPr/>
            </p:nvSpPr>
            <p:spPr bwMode="auto">
              <a:xfrm>
                <a:off x="1983" y="3145"/>
                <a:ext cx="4" cy="5"/>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161" name="Freeform 882"/>
              <p:cNvSpPr>
                <a:spLocks/>
              </p:cNvSpPr>
              <p:nvPr/>
            </p:nvSpPr>
            <p:spPr bwMode="auto">
              <a:xfrm>
                <a:off x="1992" y="3145"/>
                <a:ext cx="5" cy="5"/>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162" name="Line 883"/>
              <p:cNvSpPr>
                <a:spLocks noChangeShapeType="1"/>
              </p:cNvSpPr>
              <p:nvPr/>
            </p:nvSpPr>
            <p:spPr bwMode="auto">
              <a:xfrm>
                <a:off x="1902" y="3233"/>
                <a:ext cx="0" cy="15"/>
              </a:xfrm>
              <a:prstGeom prst="line">
                <a:avLst/>
              </a:prstGeom>
              <a:noFill/>
              <a:ln w="1588" cap="rnd">
                <a:solidFill>
                  <a:srgbClr val="000000"/>
                </a:solidFill>
                <a:round/>
                <a:headEnd/>
                <a:tailEnd/>
              </a:ln>
            </p:spPr>
            <p:txBody>
              <a:bodyPr/>
              <a:lstStyle/>
              <a:p>
                <a:endParaRPr lang="en-US"/>
              </a:p>
            </p:txBody>
          </p:sp>
          <p:sp>
            <p:nvSpPr>
              <p:cNvPr id="72163" name="Freeform 884"/>
              <p:cNvSpPr>
                <a:spLocks/>
              </p:cNvSpPr>
              <p:nvPr/>
            </p:nvSpPr>
            <p:spPr bwMode="auto">
              <a:xfrm>
                <a:off x="1900" y="3229"/>
                <a:ext cx="5" cy="5"/>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164" name="Freeform 885"/>
              <p:cNvSpPr>
                <a:spLocks/>
              </p:cNvSpPr>
              <p:nvPr/>
            </p:nvSpPr>
            <p:spPr bwMode="auto">
              <a:xfrm>
                <a:off x="1900" y="3247"/>
                <a:ext cx="5" cy="5"/>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165" name="Line 886"/>
              <p:cNvSpPr>
                <a:spLocks noChangeShapeType="1"/>
              </p:cNvSpPr>
              <p:nvPr/>
            </p:nvSpPr>
            <p:spPr bwMode="auto">
              <a:xfrm>
                <a:off x="1858" y="3302"/>
                <a:ext cx="0" cy="118"/>
              </a:xfrm>
              <a:prstGeom prst="line">
                <a:avLst/>
              </a:prstGeom>
              <a:noFill/>
              <a:ln w="28575">
                <a:solidFill>
                  <a:srgbClr val="000000"/>
                </a:solidFill>
                <a:round/>
                <a:headEnd/>
                <a:tailEnd/>
              </a:ln>
            </p:spPr>
            <p:txBody>
              <a:bodyPr/>
              <a:lstStyle/>
              <a:p>
                <a:endParaRPr lang="en-US"/>
              </a:p>
            </p:txBody>
          </p:sp>
          <p:sp>
            <p:nvSpPr>
              <p:cNvPr id="72166" name="Line 887"/>
              <p:cNvSpPr>
                <a:spLocks noChangeShapeType="1"/>
              </p:cNvSpPr>
              <p:nvPr/>
            </p:nvSpPr>
            <p:spPr bwMode="auto">
              <a:xfrm>
                <a:off x="1920" y="3351"/>
                <a:ext cx="694" cy="2"/>
              </a:xfrm>
              <a:prstGeom prst="line">
                <a:avLst/>
              </a:prstGeom>
              <a:noFill/>
              <a:ln w="28575">
                <a:solidFill>
                  <a:srgbClr val="000000"/>
                </a:solidFill>
                <a:round/>
                <a:headEnd/>
                <a:tailEnd/>
              </a:ln>
            </p:spPr>
            <p:txBody>
              <a:bodyPr/>
              <a:lstStyle/>
              <a:p>
                <a:endParaRPr lang="en-US"/>
              </a:p>
            </p:txBody>
          </p:sp>
          <p:sp>
            <p:nvSpPr>
              <p:cNvPr id="72167" name="Line 888"/>
              <p:cNvSpPr>
                <a:spLocks noChangeShapeType="1"/>
              </p:cNvSpPr>
              <p:nvPr/>
            </p:nvSpPr>
            <p:spPr bwMode="auto">
              <a:xfrm>
                <a:off x="1938" y="3302"/>
                <a:ext cx="0" cy="51"/>
              </a:xfrm>
              <a:prstGeom prst="line">
                <a:avLst/>
              </a:prstGeom>
              <a:noFill/>
              <a:ln w="6350">
                <a:solidFill>
                  <a:srgbClr val="000000"/>
                </a:solidFill>
                <a:round/>
                <a:headEnd/>
                <a:tailEnd/>
              </a:ln>
            </p:spPr>
            <p:txBody>
              <a:bodyPr/>
              <a:lstStyle/>
              <a:p>
                <a:endParaRPr lang="en-US"/>
              </a:p>
            </p:txBody>
          </p:sp>
          <p:sp>
            <p:nvSpPr>
              <p:cNvPr id="72168" name="Freeform 889"/>
              <p:cNvSpPr>
                <a:spLocks/>
              </p:cNvSpPr>
              <p:nvPr/>
            </p:nvSpPr>
            <p:spPr bwMode="auto">
              <a:xfrm>
                <a:off x="1041" y="2795"/>
                <a:ext cx="879" cy="691"/>
              </a:xfrm>
              <a:custGeom>
                <a:avLst/>
                <a:gdLst>
                  <a:gd name="T0" fmla="*/ 0 w 13225"/>
                  <a:gd name="T1" fmla="*/ 0 h 8317"/>
                  <a:gd name="T2" fmla="*/ 0 w 13225"/>
                  <a:gd name="T3" fmla="*/ 0 h 8317"/>
                  <a:gd name="T4" fmla="*/ 0 w 13225"/>
                  <a:gd name="T5" fmla="*/ 0 h 8317"/>
                  <a:gd name="T6" fmla="*/ 0 w 13225"/>
                  <a:gd name="T7" fmla="*/ 0 h 8317"/>
                  <a:gd name="T8" fmla="*/ 0 w 13225"/>
                  <a:gd name="T9" fmla="*/ 0 h 8317"/>
                  <a:gd name="T10" fmla="*/ 0 w 13225"/>
                  <a:gd name="T11" fmla="*/ 0 h 8317"/>
                  <a:gd name="T12" fmla="*/ 0 w 13225"/>
                  <a:gd name="T13" fmla="*/ 0 h 8317"/>
                  <a:gd name="T14" fmla="*/ 0 w 13225"/>
                  <a:gd name="T15" fmla="*/ 0 h 8317"/>
                  <a:gd name="T16" fmla="*/ 0 w 13225"/>
                  <a:gd name="T17" fmla="*/ 0 h 8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25"/>
                  <a:gd name="T28" fmla="*/ 0 h 8317"/>
                  <a:gd name="T29" fmla="*/ 13225 w 13225"/>
                  <a:gd name="T30" fmla="*/ 8317 h 8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25" h="8317">
                    <a:moveTo>
                      <a:pt x="1386" y="0"/>
                    </a:moveTo>
                    <a:cubicBezTo>
                      <a:pt x="620" y="0"/>
                      <a:pt x="0" y="621"/>
                      <a:pt x="0" y="1386"/>
                    </a:cubicBezTo>
                    <a:lnTo>
                      <a:pt x="0" y="6931"/>
                    </a:lnTo>
                    <a:cubicBezTo>
                      <a:pt x="0" y="7696"/>
                      <a:pt x="620" y="8317"/>
                      <a:pt x="1386" y="8317"/>
                    </a:cubicBezTo>
                    <a:lnTo>
                      <a:pt x="11839" y="8317"/>
                    </a:lnTo>
                    <a:cubicBezTo>
                      <a:pt x="12604" y="8317"/>
                      <a:pt x="13225" y="7696"/>
                      <a:pt x="13225" y="6931"/>
                    </a:cubicBezTo>
                    <a:lnTo>
                      <a:pt x="13225" y="1386"/>
                    </a:lnTo>
                    <a:cubicBezTo>
                      <a:pt x="13225" y="621"/>
                      <a:pt x="12604" y="0"/>
                      <a:pt x="11839" y="0"/>
                    </a:cubicBezTo>
                    <a:lnTo>
                      <a:pt x="1386" y="0"/>
                    </a:lnTo>
                    <a:close/>
                  </a:path>
                </a:pathLst>
              </a:custGeom>
              <a:noFill/>
              <a:ln w="28575" cap="rnd">
                <a:solidFill>
                  <a:srgbClr val="C80000"/>
                </a:solidFill>
                <a:round/>
                <a:headEnd/>
                <a:tailEnd/>
              </a:ln>
            </p:spPr>
            <p:txBody>
              <a:bodyPr/>
              <a:lstStyle/>
              <a:p>
                <a:endParaRPr lang="en-US"/>
              </a:p>
            </p:txBody>
          </p:sp>
          <p:grpSp>
            <p:nvGrpSpPr>
              <p:cNvPr id="72169" name="Group 890"/>
              <p:cNvGrpSpPr>
                <a:grpSpLocks/>
              </p:cNvGrpSpPr>
              <p:nvPr/>
            </p:nvGrpSpPr>
            <p:grpSpPr bwMode="auto">
              <a:xfrm>
                <a:off x="2236" y="3203"/>
                <a:ext cx="120" cy="83"/>
                <a:chOff x="1969" y="3456"/>
                <a:chExt cx="137" cy="113"/>
              </a:xfrm>
            </p:grpSpPr>
            <p:sp>
              <p:nvSpPr>
                <p:cNvPr id="72170" name="Rectangle 891"/>
                <p:cNvSpPr>
                  <a:spLocks noChangeArrowheads="1"/>
                </p:cNvSpPr>
                <p:nvPr/>
              </p:nvSpPr>
              <p:spPr bwMode="auto">
                <a:xfrm>
                  <a:off x="1969" y="3456"/>
                  <a:ext cx="137" cy="113"/>
                </a:xfrm>
                <a:prstGeom prst="rect">
                  <a:avLst/>
                </a:prstGeom>
                <a:solidFill>
                  <a:srgbClr val="BBE0E3"/>
                </a:solidFill>
                <a:ln w="9525">
                  <a:noFill/>
                  <a:miter lim="800000"/>
                  <a:headEnd/>
                  <a:tailEnd/>
                </a:ln>
              </p:spPr>
              <p:txBody>
                <a:bodyPr/>
                <a:lstStyle/>
                <a:p>
                  <a:endParaRPr lang="nb-NO" sz="1600" b="0">
                    <a:latin typeface="Calibri" pitchFamily="34" charset="0"/>
                  </a:endParaRPr>
                </a:p>
              </p:txBody>
            </p:sp>
            <p:sp>
              <p:nvSpPr>
                <p:cNvPr id="72171" name="Rectangle 892"/>
                <p:cNvSpPr>
                  <a:spLocks noChangeArrowheads="1"/>
                </p:cNvSpPr>
                <p:nvPr/>
              </p:nvSpPr>
              <p:spPr bwMode="auto">
                <a:xfrm>
                  <a:off x="1969" y="3456"/>
                  <a:ext cx="137" cy="113"/>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2172" name="Rectangle 893"/>
              <p:cNvSpPr>
                <a:spLocks noChangeArrowheads="1"/>
              </p:cNvSpPr>
              <p:nvPr/>
            </p:nvSpPr>
            <p:spPr bwMode="auto">
              <a:xfrm>
                <a:off x="2232" y="3209"/>
                <a:ext cx="81" cy="65"/>
              </a:xfrm>
              <a:prstGeom prst="rect">
                <a:avLst/>
              </a:prstGeom>
              <a:noFill/>
              <a:ln w="9525">
                <a:noFill/>
                <a:miter lim="800000"/>
                <a:headEnd/>
                <a:tailEnd/>
              </a:ln>
            </p:spPr>
            <p:txBody>
              <a:bodyPr wrap="none" lIns="0" tIns="0" rIns="0" bIns="0">
                <a:spAutoFit/>
              </a:bodyPr>
              <a:lstStyle/>
              <a:p>
                <a:r>
                  <a:rPr lang="en-GB" sz="600">
                    <a:solidFill>
                      <a:srgbClr val="000000"/>
                    </a:solidFill>
                    <a:latin typeface="Calibri" pitchFamily="34" charset="0"/>
                  </a:rPr>
                  <a:t>ECU</a:t>
                </a:r>
                <a:endParaRPr lang="en-GB" sz="1600" b="0">
                  <a:latin typeface="Calibri" pitchFamily="34" charset="0"/>
                </a:endParaRPr>
              </a:p>
            </p:txBody>
          </p:sp>
          <p:sp>
            <p:nvSpPr>
              <p:cNvPr id="72173" name="Line 894"/>
              <p:cNvSpPr>
                <a:spLocks noChangeShapeType="1"/>
              </p:cNvSpPr>
              <p:nvPr/>
            </p:nvSpPr>
            <p:spPr bwMode="auto">
              <a:xfrm>
                <a:off x="2296" y="3286"/>
                <a:ext cx="0" cy="67"/>
              </a:xfrm>
              <a:prstGeom prst="line">
                <a:avLst/>
              </a:prstGeom>
              <a:noFill/>
              <a:ln w="4763" cap="rnd">
                <a:solidFill>
                  <a:srgbClr val="000000"/>
                </a:solidFill>
                <a:round/>
                <a:headEnd/>
                <a:tailEnd/>
              </a:ln>
            </p:spPr>
            <p:txBody>
              <a:bodyPr/>
              <a:lstStyle/>
              <a:p>
                <a:endParaRPr lang="en-US"/>
              </a:p>
            </p:txBody>
          </p:sp>
          <p:grpSp>
            <p:nvGrpSpPr>
              <p:cNvPr id="72174" name="Group 895"/>
              <p:cNvGrpSpPr>
                <a:grpSpLocks/>
              </p:cNvGrpSpPr>
              <p:nvPr/>
            </p:nvGrpSpPr>
            <p:grpSpPr bwMode="auto">
              <a:xfrm>
                <a:off x="2456" y="3219"/>
                <a:ext cx="120" cy="83"/>
                <a:chOff x="2218" y="3478"/>
                <a:chExt cx="136" cy="113"/>
              </a:xfrm>
            </p:grpSpPr>
            <p:sp>
              <p:nvSpPr>
                <p:cNvPr id="72175" name="Rectangle 896"/>
                <p:cNvSpPr>
                  <a:spLocks noChangeArrowheads="1"/>
                </p:cNvSpPr>
                <p:nvPr/>
              </p:nvSpPr>
              <p:spPr bwMode="auto">
                <a:xfrm>
                  <a:off x="2218" y="3478"/>
                  <a:ext cx="136" cy="113"/>
                </a:xfrm>
                <a:prstGeom prst="rect">
                  <a:avLst/>
                </a:prstGeom>
                <a:solidFill>
                  <a:srgbClr val="BBE0E3"/>
                </a:solidFill>
                <a:ln w="9525">
                  <a:noFill/>
                  <a:miter lim="800000"/>
                  <a:headEnd/>
                  <a:tailEnd/>
                </a:ln>
              </p:spPr>
              <p:txBody>
                <a:bodyPr/>
                <a:lstStyle/>
                <a:p>
                  <a:endParaRPr lang="nb-NO" sz="1600" b="0">
                    <a:latin typeface="Calibri" pitchFamily="34" charset="0"/>
                  </a:endParaRPr>
                </a:p>
              </p:txBody>
            </p:sp>
            <p:sp>
              <p:nvSpPr>
                <p:cNvPr id="72176" name="Rectangle 897"/>
                <p:cNvSpPr>
                  <a:spLocks noChangeArrowheads="1"/>
                </p:cNvSpPr>
                <p:nvPr/>
              </p:nvSpPr>
              <p:spPr bwMode="auto">
                <a:xfrm>
                  <a:off x="2218" y="3478"/>
                  <a:ext cx="136" cy="113"/>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2177" name="Rectangle 898"/>
              <p:cNvSpPr>
                <a:spLocks noChangeArrowheads="1"/>
              </p:cNvSpPr>
              <p:nvPr/>
            </p:nvSpPr>
            <p:spPr bwMode="auto">
              <a:xfrm>
                <a:off x="2453" y="3226"/>
                <a:ext cx="81" cy="65"/>
              </a:xfrm>
              <a:prstGeom prst="rect">
                <a:avLst/>
              </a:prstGeom>
              <a:noFill/>
              <a:ln w="9525">
                <a:noFill/>
                <a:miter lim="800000"/>
                <a:headEnd/>
                <a:tailEnd/>
              </a:ln>
            </p:spPr>
            <p:txBody>
              <a:bodyPr wrap="none" lIns="0" tIns="0" rIns="0" bIns="0">
                <a:spAutoFit/>
              </a:bodyPr>
              <a:lstStyle/>
              <a:p>
                <a:r>
                  <a:rPr lang="en-GB" sz="600">
                    <a:solidFill>
                      <a:srgbClr val="000000"/>
                    </a:solidFill>
                    <a:latin typeface="Calibri" pitchFamily="34" charset="0"/>
                  </a:rPr>
                  <a:t>ECU</a:t>
                </a:r>
                <a:endParaRPr lang="en-GB" sz="1600" b="0">
                  <a:latin typeface="Calibri" pitchFamily="34" charset="0"/>
                </a:endParaRPr>
              </a:p>
            </p:txBody>
          </p:sp>
          <p:sp>
            <p:nvSpPr>
              <p:cNvPr id="72178" name="Line 899"/>
              <p:cNvSpPr>
                <a:spLocks noChangeShapeType="1"/>
              </p:cNvSpPr>
              <p:nvPr/>
            </p:nvSpPr>
            <p:spPr bwMode="auto">
              <a:xfrm>
                <a:off x="2515" y="3302"/>
                <a:ext cx="0" cy="51"/>
              </a:xfrm>
              <a:prstGeom prst="line">
                <a:avLst/>
              </a:prstGeom>
              <a:noFill/>
              <a:ln w="4763" cap="rnd">
                <a:solidFill>
                  <a:srgbClr val="000000"/>
                </a:solidFill>
                <a:round/>
                <a:headEnd/>
                <a:tailEnd/>
              </a:ln>
            </p:spPr>
            <p:txBody>
              <a:bodyPr/>
              <a:lstStyle/>
              <a:p>
                <a:endParaRPr lang="en-US"/>
              </a:p>
            </p:txBody>
          </p:sp>
        </p:grpSp>
        <p:sp>
          <p:nvSpPr>
            <p:cNvPr id="72179" name="AutoShape 672"/>
            <p:cNvSpPr>
              <a:spLocks noChangeAspect="1" noChangeArrowheads="1" noTextEdit="1"/>
            </p:cNvSpPr>
            <p:nvPr/>
          </p:nvSpPr>
          <p:spPr bwMode="auto">
            <a:xfrm>
              <a:off x="613" y="2332"/>
              <a:ext cx="2250" cy="1189"/>
            </a:xfrm>
            <a:prstGeom prst="rect">
              <a:avLst/>
            </a:prstGeom>
            <a:noFill/>
            <a:ln w="38100">
              <a:solidFill>
                <a:srgbClr val="003399"/>
              </a:solidFill>
              <a:miter lim="800000"/>
              <a:headEnd/>
              <a:tailEnd/>
            </a:ln>
          </p:spPr>
          <p:txBody>
            <a:bodyPr/>
            <a:lstStyle/>
            <a:p>
              <a:endParaRPr lang="en-US"/>
            </a:p>
          </p:txBody>
        </p:sp>
        <p:sp>
          <p:nvSpPr>
            <p:cNvPr id="72180" name="Freeform 7"/>
            <p:cNvSpPr>
              <a:spLocks noEditPoints="1"/>
            </p:cNvSpPr>
            <p:nvPr/>
          </p:nvSpPr>
          <p:spPr bwMode="auto">
            <a:xfrm>
              <a:off x="4812" y="1940"/>
              <a:ext cx="31" cy="74"/>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1"/>
                  </a:moveTo>
                  <a:lnTo>
                    <a:pt x="20" y="0"/>
                  </a:lnTo>
                  <a:lnTo>
                    <a:pt x="40" y="41"/>
                  </a:lnTo>
                  <a:lnTo>
                    <a:pt x="0" y="41"/>
                  </a:lnTo>
                  <a:close/>
                </a:path>
              </a:pathLst>
            </a:custGeom>
            <a:solidFill>
              <a:srgbClr val="000000"/>
            </a:solidFill>
            <a:ln w="1588">
              <a:solidFill>
                <a:srgbClr val="000000"/>
              </a:solidFill>
              <a:bevel/>
              <a:headEnd/>
              <a:tailEnd/>
            </a:ln>
          </p:spPr>
          <p:txBody>
            <a:bodyPr/>
            <a:lstStyle/>
            <a:p>
              <a:endParaRPr lang="en-US"/>
            </a:p>
          </p:txBody>
        </p:sp>
        <p:sp>
          <p:nvSpPr>
            <p:cNvPr id="72181" name="Line 8"/>
            <p:cNvSpPr>
              <a:spLocks noChangeShapeType="1"/>
            </p:cNvSpPr>
            <p:nvPr/>
          </p:nvSpPr>
          <p:spPr bwMode="auto">
            <a:xfrm>
              <a:off x="4057" y="2014"/>
              <a:ext cx="830" cy="0"/>
            </a:xfrm>
            <a:prstGeom prst="line">
              <a:avLst/>
            </a:prstGeom>
            <a:noFill/>
            <a:ln w="42863">
              <a:solidFill>
                <a:srgbClr val="000000"/>
              </a:solidFill>
              <a:round/>
              <a:headEnd/>
              <a:tailEnd/>
            </a:ln>
          </p:spPr>
          <p:txBody>
            <a:bodyPr/>
            <a:lstStyle/>
            <a:p>
              <a:endParaRPr lang="en-US"/>
            </a:p>
          </p:txBody>
        </p:sp>
        <p:sp>
          <p:nvSpPr>
            <p:cNvPr id="72182" name="Freeform 9"/>
            <p:cNvSpPr>
              <a:spLocks noEditPoints="1"/>
            </p:cNvSpPr>
            <p:nvPr/>
          </p:nvSpPr>
          <p:spPr bwMode="auto">
            <a:xfrm>
              <a:off x="4536" y="1940"/>
              <a:ext cx="31" cy="75"/>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p>
          </p:txBody>
        </p:sp>
        <p:sp>
          <p:nvSpPr>
            <p:cNvPr id="72183" name="Freeform 10"/>
            <p:cNvSpPr>
              <a:spLocks noEditPoints="1"/>
            </p:cNvSpPr>
            <p:nvPr/>
          </p:nvSpPr>
          <p:spPr bwMode="auto">
            <a:xfrm>
              <a:off x="4125" y="1937"/>
              <a:ext cx="31" cy="76"/>
            </a:xfrm>
            <a:custGeom>
              <a:avLst/>
              <a:gdLst>
                <a:gd name="T0" fmla="*/ 2147483647 w 40"/>
                <a:gd name="T1" fmla="*/ 2147483647 h 127"/>
                <a:gd name="T2" fmla="*/ 2147483647 w 40"/>
                <a:gd name="T3" fmla="*/ 2147483647 h 127"/>
                <a:gd name="T4" fmla="*/ 2147483647 w 40"/>
                <a:gd name="T5" fmla="*/ 2147483647 h 127"/>
                <a:gd name="T6" fmla="*/ 2147483647 w 40"/>
                <a:gd name="T7" fmla="*/ 2147483647 h 127"/>
                <a:gd name="T8" fmla="*/ 2147483647 w 40"/>
                <a:gd name="T9" fmla="*/ 2147483647 h 127"/>
                <a:gd name="T10" fmla="*/ 2147483647 w 40"/>
                <a:gd name="T11" fmla="*/ 2147483647 h 127"/>
                <a:gd name="T12" fmla="*/ 2147483647 w 40"/>
                <a:gd name="T13" fmla="*/ 2147483647 h 127"/>
                <a:gd name="T14" fmla="*/ 0 w 40"/>
                <a:gd name="T15" fmla="*/ 2147483647 h 127"/>
                <a:gd name="T16" fmla="*/ 2147483647 w 40"/>
                <a:gd name="T17" fmla="*/ 2147483647 h 127"/>
                <a:gd name="T18" fmla="*/ 0 w 40"/>
                <a:gd name="T19" fmla="*/ 2147483647 h 127"/>
                <a:gd name="T20" fmla="*/ 2147483647 w 40"/>
                <a:gd name="T21" fmla="*/ 0 h 127"/>
                <a:gd name="T22" fmla="*/ 2147483647 w 40"/>
                <a:gd name="T23" fmla="*/ 2147483647 h 127"/>
                <a:gd name="T24" fmla="*/ 0 w 40"/>
                <a:gd name="T25" fmla="*/ 2147483647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7"/>
                <a:gd name="T41" fmla="*/ 40 w 4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7">
                  <a:moveTo>
                    <a:pt x="13" y="94"/>
                  </a:moveTo>
                  <a:lnTo>
                    <a:pt x="13" y="34"/>
                  </a:lnTo>
                  <a:lnTo>
                    <a:pt x="27" y="34"/>
                  </a:lnTo>
                  <a:lnTo>
                    <a:pt x="27" y="94"/>
                  </a:lnTo>
                  <a:lnTo>
                    <a:pt x="13" y="94"/>
                  </a:lnTo>
                  <a:close/>
                  <a:moveTo>
                    <a:pt x="40" y="87"/>
                  </a:moveTo>
                  <a:lnTo>
                    <a:pt x="20" y="127"/>
                  </a:lnTo>
                  <a:lnTo>
                    <a:pt x="0" y="87"/>
                  </a:lnTo>
                  <a:lnTo>
                    <a:pt x="40" y="87"/>
                  </a:lnTo>
                  <a:close/>
                  <a:moveTo>
                    <a:pt x="0" y="40"/>
                  </a:moveTo>
                  <a:lnTo>
                    <a:pt x="20" y="0"/>
                  </a:lnTo>
                  <a:lnTo>
                    <a:pt x="40" y="40"/>
                  </a:lnTo>
                  <a:lnTo>
                    <a:pt x="0" y="40"/>
                  </a:lnTo>
                  <a:close/>
                </a:path>
              </a:pathLst>
            </a:custGeom>
            <a:solidFill>
              <a:srgbClr val="000000"/>
            </a:solidFill>
            <a:ln w="1588">
              <a:solidFill>
                <a:srgbClr val="000000"/>
              </a:solidFill>
              <a:bevel/>
              <a:headEnd/>
              <a:tailEnd/>
            </a:ln>
          </p:spPr>
          <p:txBody>
            <a:bodyPr/>
            <a:lstStyle/>
            <a:p>
              <a:endParaRPr lang="en-US"/>
            </a:p>
          </p:txBody>
        </p:sp>
        <p:grpSp>
          <p:nvGrpSpPr>
            <p:cNvPr id="72184" name="Group 11"/>
            <p:cNvGrpSpPr>
              <a:grpSpLocks/>
            </p:cNvGrpSpPr>
            <p:nvPr/>
          </p:nvGrpSpPr>
          <p:grpSpPr bwMode="auto">
            <a:xfrm>
              <a:off x="4724" y="1718"/>
              <a:ext cx="309" cy="231"/>
              <a:chOff x="5114" y="879"/>
              <a:chExt cx="399" cy="392"/>
            </a:xfrm>
          </p:grpSpPr>
          <p:sp>
            <p:nvSpPr>
              <p:cNvPr id="72185" name="Rectangle 12"/>
              <p:cNvSpPr>
                <a:spLocks noChangeArrowheads="1"/>
              </p:cNvSpPr>
              <p:nvPr/>
            </p:nvSpPr>
            <p:spPr bwMode="auto">
              <a:xfrm>
                <a:off x="5114" y="879"/>
                <a:ext cx="399" cy="392"/>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2186" name="Rectangle 13"/>
              <p:cNvSpPr>
                <a:spLocks noChangeArrowheads="1"/>
              </p:cNvSpPr>
              <p:nvPr/>
            </p:nvSpPr>
            <p:spPr bwMode="auto">
              <a:xfrm>
                <a:off x="5114" y="879"/>
                <a:ext cx="399" cy="392"/>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2187" name="Rectangle 14"/>
              <p:cNvSpPr>
                <a:spLocks noChangeArrowheads="1"/>
              </p:cNvSpPr>
              <p:nvPr/>
            </p:nvSpPr>
            <p:spPr bwMode="auto">
              <a:xfrm>
                <a:off x="5218" y="1182"/>
                <a:ext cx="197" cy="66"/>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88" name="Rectangle 15"/>
              <p:cNvSpPr>
                <a:spLocks noChangeArrowheads="1"/>
              </p:cNvSpPr>
              <p:nvPr/>
            </p:nvSpPr>
            <p:spPr bwMode="auto">
              <a:xfrm>
                <a:off x="5218" y="1182"/>
                <a:ext cx="197" cy="66"/>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189" name="Rectangle 16"/>
              <p:cNvSpPr>
                <a:spLocks noChangeArrowheads="1"/>
              </p:cNvSpPr>
              <p:nvPr/>
            </p:nvSpPr>
            <p:spPr bwMode="auto">
              <a:xfrm>
                <a:off x="5218" y="1086"/>
                <a:ext cx="197" cy="6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90" name="Rectangle 17"/>
              <p:cNvSpPr>
                <a:spLocks noChangeArrowheads="1"/>
              </p:cNvSpPr>
              <p:nvPr/>
            </p:nvSpPr>
            <p:spPr bwMode="auto">
              <a:xfrm>
                <a:off x="5218" y="1086"/>
                <a:ext cx="197" cy="6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191" name="Rectangle 18"/>
              <p:cNvSpPr>
                <a:spLocks noChangeArrowheads="1"/>
              </p:cNvSpPr>
              <p:nvPr/>
            </p:nvSpPr>
            <p:spPr bwMode="auto">
              <a:xfrm>
                <a:off x="5133" y="1028"/>
                <a:ext cx="55" cy="22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192" name="Rectangle 19"/>
              <p:cNvSpPr>
                <a:spLocks noChangeArrowheads="1"/>
              </p:cNvSpPr>
              <p:nvPr/>
            </p:nvSpPr>
            <p:spPr bwMode="auto">
              <a:xfrm>
                <a:off x="5133" y="1028"/>
                <a:ext cx="55" cy="22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193" name="Line 20"/>
              <p:cNvSpPr>
                <a:spLocks noChangeShapeType="1"/>
              </p:cNvSpPr>
              <p:nvPr/>
            </p:nvSpPr>
            <p:spPr bwMode="auto">
              <a:xfrm>
                <a:off x="5198" y="1218"/>
                <a:ext cx="10" cy="0"/>
              </a:xfrm>
              <a:prstGeom prst="line">
                <a:avLst/>
              </a:prstGeom>
              <a:noFill/>
              <a:ln w="3175" cap="rnd">
                <a:solidFill>
                  <a:srgbClr val="000000"/>
                </a:solidFill>
                <a:round/>
                <a:headEnd/>
                <a:tailEnd/>
              </a:ln>
            </p:spPr>
            <p:txBody>
              <a:bodyPr/>
              <a:lstStyle/>
              <a:p>
                <a:endParaRPr lang="en-US"/>
              </a:p>
            </p:txBody>
          </p:sp>
          <p:sp>
            <p:nvSpPr>
              <p:cNvPr id="72194" name="Freeform 21"/>
              <p:cNvSpPr>
                <a:spLocks/>
              </p:cNvSpPr>
              <p:nvPr/>
            </p:nvSpPr>
            <p:spPr bwMode="auto">
              <a:xfrm>
                <a:off x="5193" y="1215"/>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195" name="Freeform 22"/>
              <p:cNvSpPr>
                <a:spLocks/>
              </p:cNvSpPr>
              <p:nvPr/>
            </p:nvSpPr>
            <p:spPr bwMode="auto">
              <a:xfrm>
                <a:off x="5206" y="1215"/>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196" name="Line 23"/>
              <p:cNvSpPr>
                <a:spLocks noChangeShapeType="1"/>
              </p:cNvSpPr>
              <p:nvPr/>
            </p:nvSpPr>
            <p:spPr bwMode="auto">
              <a:xfrm>
                <a:off x="5198" y="1113"/>
                <a:ext cx="10" cy="0"/>
              </a:xfrm>
              <a:prstGeom prst="line">
                <a:avLst/>
              </a:prstGeom>
              <a:noFill/>
              <a:ln w="3175" cap="rnd">
                <a:solidFill>
                  <a:srgbClr val="000000"/>
                </a:solidFill>
                <a:round/>
                <a:headEnd/>
                <a:tailEnd/>
              </a:ln>
            </p:spPr>
            <p:txBody>
              <a:bodyPr/>
              <a:lstStyle/>
              <a:p>
                <a:endParaRPr lang="en-US"/>
              </a:p>
            </p:txBody>
          </p:sp>
          <p:sp>
            <p:nvSpPr>
              <p:cNvPr id="72197" name="Freeform 24"/>
              <p:cNvSpPr>
                <a:spLocks/>
              </p:cNvSpPr>
              <p:nvPr/>
            </p:nvSpPr>
            <p:spPr bwMode="auto">
              <a:xfrm>
                <a:off x="5193" y="1109"/>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198" name="Freeform 25"/>
              <p:cNvSpPr>
                <a:spLocks/>
              </p:cNvSpPr>
              <p:nvPr/>
            </p:nvSpPr>
            <p:spPr bwMode="auto">
              <a:xfrm>
                <a:off x="5206" y="1109"/>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199" name="Rectangle 26"/>
              <p:cNvSpPr>
                <a:spLocks noChangeArrowheads="1"/>
              </p:cNvSpPr>
              <p:nvPr/>
            </p:nvSpPr>
            <p:spPr bwMode="auto">
              <a:xfrm>
                <a:off x="5258" y="1085"/>
                <a:ext cx="13" cy="30"/>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200" name="Rectangle 27"/>
              <p:cNvSpPr>
                <a:spLocks noChangeArrowheads="1"/>
              </p:cNvSpPr>
              <p:nvPr/>
            </p:nvSpPr>
            <p:spPr bwMode="auto">
              <a:xfrm>
                <a:off x="5273" y="1084"/>
                <a:ext cx="86"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etworking </a:t>
                </a:r>
                <a:endParaRPr lang="en-US" sz="1600" b="0">
                  <a:latin typeface="Calibri" pitchFamily="34" charset="0"/>
                </a:endParaRPr>
              </a:p>
            </p:txBody>
          </p:sp>
          <p:sp>
            <p:nvSpPr>
              <p:cNvPr id="72201" name="Rectangle 28"/>
              <p:cNvSpPr>
                <a:spLocks noChangeArrowheads="1"/>
              </p:cNvSpPr>
              <p:nvPr/>
            </p:nvSpPr>
            <p:spPr bwMode="auto">
              <a:xfrm>
                <a:off x="5255" y="1110"/>
                <a:ext cx="18" cy="30"/>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&amp; </a:t>
                </a:r>
                <a:endParaRPr lang="en-US" sz="1600" b="0">
                  <a:latin typeface="Calibri" pitchFamily="34" charset="0"/>
                </a:endParaRPr>
              </a:p>
            </p:txBody>
          </p:sp>
          <p:sp>
            <p:nvSpPr>
              <p:cNvPr id="72202" name="Rectangle 29"/>
              <p:cNvSpPr>
                <a:spLocks noChangeArrowheads="1"/>
              </p:cNvSpPr>
              <p:nvPr/>
            </p:nvSpPr>
            <p:spPr bwMode="auto">
              <a:xfrm>
                <a:off x="5277" y="1110"/>
                <a:ext cx="78"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Transport</a:t>
                </a:r>
                <a:endParaRPr lang="en-US" sz="1600" b="0">
                  <a:latin typeface="Calibri" pitchFamily="34" charset="0"/>
                </a:endParaRPr>
              </a:p>
            </p:txBody>
          </p:sp>
          <p:sp>
            <p:nvSpPr>
              <p:cNvPr id="72203" name="Rectangle 30"/>
              <p:cNvSpPr>
                <a:spLocks noChangeArrowheads="1"/>
              </p:cNvSpPr>
              <p:nvPr/>
            </p:nvSpPr>
            <p:spPr bwMode="auto">
              <a:xfrm>
                <a:off x="5279" y="1173"/>
                <a:ext cx="56"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Access </a:t>
                </a:r>
                <a:endParaRPr lang="en-US" sz="1600" b="0">
                  <a:latin typeface="Calibri" pitchFamily="34" charset="0"/>
                </a:endParaRPr>
              </a:p>
            </p:txBody>
          </p:sp>
          <p:sp>
            <p:nvSpPr>
              <p:cNvPr id="72204" name="Rectangle 31"/>
              <p:cNvSpPr>
                <a:spLocks noChangeArrowheads="1"/>
              </p:cNvSpPr>
              <p:nvPr/>
            </p:nvSpPr>
            <p:spPr bwMode="auto">
              <a:xfrm>
                <a:off x="5247" y="1202"/>
                <a:ext cx="103"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Technologies</a:t>
                </a:r>
                <a:endParaRPr lang="en-US" sz="1600" b="0">
                  <a:latin typeface="Calibri" pitchFamily="34" charset="0"/>
                </a:endParaRPr>
              </a:p>
            </p:txBody>
          </p:sp>
          <p:sp>
            <p:nvSpPr>
              <p:cNvPr id="72205" name="Rectangle 32"/>
              <p:cNvSpPr>
                <a:spLocks noChangeArrowheads="1"/>
              </p:cNvSpPr>
              <p:nvPr/>
            </p:nvSpPr>
            <p:spPr bwMode="auto">
              <a:xfrm>
                <a:off x="5374" y="1106"/>
                <a:ext cx="8" cy="16"/>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2206" name="Rectangle 33"/>
              <p:cNvSpPr>
                <a:spLocks noChangeArrowheads="1"/>
              </p:cNvSpPr>
              <p:nvPr/>
            </p:nvSpPr>
            <p:spPr bwMode="auto">
              <a:xfrm rot="-5400000">
                <a:off x="5154" y="1171"/>
                <a:ext cx="2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207" name="Rectangle 34"/>
              <p:cNvSpPr>
                <a:spLocks noChangeArrowheads="1"/>
              </p:cNvSpPr>
              <p:nvPr/>
            </p:nvSpPr>
            <p:spPr bwMode="auto">
              <a:xfrm rot="-5400000">
                <a:off x="5158" y="1162"/>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208" name="Rectangle 35"/>
              <p:cNvSpPr>
                <a:spLocks noChangeArrowheads="1"/>
              </p:cNvSpPr>
              <p:nvPr/>
            </p:nvSpPr>
            <p:spPr bwMode="auto">
              <a:xfrm rot="-5400000">
                <a:off x="5158" y="1148"/>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209" name="Rectangle 36"/>
              <p:cNvSpPr>
                <a:spLocks noChangeArrowheads="1"/>
              </p:cNvSpPr>
              <p:nvPr/>
            </p:nvSpPr>
            <p:spPr bwMode="auto">
              <a:xfrm rot="-5400000">
                <a:off x="5158" y="113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210" name="Rectangle 37"/>
              <p:cNvSpPr>
                <a:spLocks noChangeArrowheads="1"/>
              </p:cNvSpPr>
              <p:nvPr/>
            </p:nvSpPr>
            <p:spPr bwMode="auto">
              <a:xfrm rot="-5400000">
                <a:off x="5158" y="1122"/>
                <a:ext cx="1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2211" name="Rectangle 38"/>
              <p:cNvSpPr>
                <a:spLocks noChangeArrowheads="1"/>
              </p:cNvSpPr>
              <p:nvPr/>
            </p:nvSpPr>
            <p:spPr bwMode="auto">
              <a:xfrm rot="-5400000">
                <a:off x="5158" y="111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212" name="Rectangle 39"/>
              <p:cNvSpPr>
                <a:spLocks noChangeArrowheads="1"/>
              </p:cNvSpPr>
              <p:nvPr/>
            </p:nvSpPr>
            <p:spPr bwMode="auto">
              <a:xfrm rot="-5400000">
                <a:off x="5154" y="1095"/>
                <a:ext cx="2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213" name="Rectangle 40"/>
              <p:cNvSpPr>
                <a:spLocks noChangeArrowheads="1"/>
              </p:cNvSpPr>
              <p:nvPr/>
            </p:nvSpPr>
            <p:spPr bwMode="auto">
              <a:xfrm rot="-5400000">
                <a:off x="5158" y="108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214" name="Rectangle 41"/>
              <p:cNvSpPr>
                <a:spLocks noChangeArrowheads="1"/>
              </p:cNvSpPr>
              <p:nvPr/>
            </p:nvSpPr>
            <p:spPr bwMode="auto">
              <a:xfrm rot="-5400000">
                <a:off x="5158" y="1066"/>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215" name="Rectangle 42"/>
              <p:cNvSpPr>
                <a:spLocks noChangeArrowheads="1"/>
              </p:cNvSpPr>
              <p:nvPr/>
            </p:nvSpPr>
            <p:spPr bwMode="auto">
              <a:xfrm rot="-5400000">
                <a:off x="5160" y="1058"/>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216" name="Rectangle 43"/>
              <p:cNvSpPr>
                <a:spLocks noChangeArrowheads="1"/>
              </p:cNvSpPr>
              <p:nvPr/>
            </p:nvSpPr>
            <p:spPr bwMode="auto">
              <a:xfrm>
                <a:off x="5219" y="1217"/>
                <a:ext cx="69" cy="28"/>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Ethernet</a:t>
                </a:r>
                <a:endParaRPr lang="en-US" sz="1600" b="0">
                  <a:latin typeface="Calibri" pitchFamily="34" charset="0"/>
                </a:endParaRPr>
              </a:p>
            </p:txBody>
          </p:sp>
          <p:sp>
            <p:nvSpPr>
              <p:cNvPr id="72217" name="Rectangle 44"/>
              <p:cNvSpPr>
                <a:spLocks noChangeArrowheads="1"/>
              </p:cNvSpPr>
              <p:nvPr/>
            </p:nvSpPr>
            <p:spPr bwMode="auto">
              <a:xfrm>
                <a:off x="5445" y="1036"/>
                <a:ext cx="53" cy="21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218" name="Rectangle 45"/>
              <p:cNvSpPr>
                <a:spLocks noChangeArrowheads="1"/>
              </p:cNvSpPr>
              <p:nvPr/>
            </p:nvSpPr>
            <p:spPr bwMode="auto">
              <a:xfrm>
                <a:off x="5445" y="1036"/>
                <a:ext cx="53" cy="212"/>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219" name="Rectangle 46"/>
              <p:cNvSpPr>
                <a:spLocks noChangeArrowheads="1"/>
              </p:cNvSpPr>
              <p:nvPr/>
            </p:nvSpPr>
            <p:spPr bwMode="auto">
              <a:xfrm rot="-5400000">
                <a:off x="5467" y="1159"/>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2220" name="Rectangle 47"/>
              <p:cNvSpPr>
                <a:spLocks noChangeArrowheads="1"/>
              </p:cNvSpPr>
              <p:nvPr/>
            </p:nvSpPr>
            <p:spPr bwMode="auto">
              <a:xfrm rot="-5400000">
                <a:off x="5466" y="1144"/>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221" name="Rectangle 48"/>
              <p:cNvSpPr>
                <a:spLocks noChangeArrowheads="1"/>
              </p:cNvSpPr>
              <p:nvPr/>
            </p:nvSpPr>
            <p:spPr bwMode="auto">
              <a:xfrm rot="-5400000">
                <a:off x="5468" y="1131"/>
                <a:ext cx="1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2222" name="Rectangle 49"/>
              <p:cNvSpPr>
                <a:spLocks noChangeArrowheads="1"/>
              </p:cNvSpPr>
              <p:nvPr/>
            </p:nvSpPr>
            <p:spPr bwMode="auto">
              <a:xfrm rot="-5400000">
                <a:off x="5465" y="1122"/>
                <a:ext cx="14"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2223" name="Rectangle 50"/>
              <p:cNvSpPr>
                <a:spLocks noChangeArrowheads="1"/>
              </p:cNvSpPr>
              <p:nvPr/>
            </p:nvSpPr>
            <p:spPr bwMode="auto">
              <a:xfrm rot="-5400000">
                <a:off x="5467" y="1110"/>
                <a:ext cx="9"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2224" name="Rectangle 51"/>
              <p:cNvSpPr>
                <a:spLocks noChangeArrowheads="1"/>
              </p:cNvSpPr>
              <p:nvPr/>
            </p:nvSpPr>
            <p:spPr bwMode="auto">
              <a:xfrm rot="-5400000">
                <a:off x="5469" y="1103"/>
                <a:ext cx="6"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2225" name="Rectangle 52"/>
              <p:cNvSpPr>
                <a:spLocks noChangeArrowheads="1"/>
              </p:cNvSpPr>
              <p:nvPr/>
            </p:nvSpPr>
            <p:spPr bwMode="auto">
              <a:xfrm rot="-5400000">
                <a:off x="5468" y="1096"/>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226" name="Rectangle 53"/>
              <p:cNvSpPr>
                <a:spLocks noChangeArrowheads="1"/>
              </p:cNvSpPr>
              <p:nvPr/>
            </p:nvSpPr>
            <p:spPr bwMode="auto">
              <a:xfrm rot="-5400000">
                <a:off x="5465" y="1086"/>
                <a:ext cx="12" cy="24"/>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2227" name="Line 54"/>
              <p:cNvSpPr>
                <a:spLocks noChangeShapeType="1"/>
              </p:cNvSpPr>
              <p:nvPr/>
            </p:nvSpPr>
            <p:spPr bwMode="auto">
              <a:xfrm>
                <a:off x="5426" y="1218"/>
                <a:ext cx="8" cy="0"/>
              </a:xfrm>
              <a:prstGeom prst="line">
                <a:avLst/>
              </a:prstGeom>
              <a:noFill/>
              <a:ln w="3175" cap="rnd">
                <a:solidFill>
                  <a:srgbClr val="000000"/>
                </a:solidFill>
                <a:round/>
                <a:headEnd/>
                <a:tailEnd/>
              </a:ln>
            </p:spPr>
            <p:txBody>
              <a:bodyPr/>
              <a:lstStyle/>
              <a:p>
                <a:endParaRPr lang="en-US"/>
              </a:p>
            </p:txBody>
          </p:sp>
          <p:sp>
            <p:nvSpPr>
              <p:cNvPr id="72228" name="Freeform 55"/>
              <p:cNvSpPr>
                <a:spLocks/>
              </p:cNvSpPr>
              <p:nvPr/>
            </p:nvSpPr>
            <p:spPr bwMode="auto">
              <a:xfrm>
                <a:off x="5420"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229" name="Freeform 56"/>
              <p:cNvSpPr>
                <a:spLocks/>
              </p:cNvSpPr>
              <p:nvPr/>
            </p:nvSpPr>
            <p:spPr bwMode="auto">
              <a:xfrm>
                <a:off x="5433" y="1215"/>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230" name="Line 57"/>
              <p:cNvSpPr>
                <a:spLocks noChangeShapeType="1"/>
              </p:cNvSpPr>
              <p:nvPr/>
            </p:nvSpPr>
            <p:spPr bwMode="auto">
              <a:xfrm>
                <a:off x="5426" y="1113"/>
                <a:ext cx="8" cy="0"/>
              </a:xfrm>
              <a:prstGeom prst="line">
                <a:avLst/>
              </a:prstGeom>
              <a:noFill/>
              <a:ln w="3175" cap="rnd">
                <a:solidFill>
                  <a:srgbClr val="000000"/>
                </a:solidFill>
                <a:round/>
                <a:headEnd/>
                <a:tailEnd/>
              </a:ln>
            </p:spPr>
            <p:txBody>
              <a:bodyPr/>
              <a:lstStyle/>
              <a:p>
                <a:endParaRPr lang="en-US"/>
              </a:p>
            </p:txBody>
          </p:sp>
          <p:sp>
            <p:nvSpPr>
              <p:cNvPr id="72231" name="Freeform 58"/>
              <p:cNvSpPr>
                <a:spLocks/>
              </p:cNvSpPr>
              <p:nvPr/>
            </p:nvSpPr>
            <p:spPr bwMode="auto">
              <a:xfrm>
                <a:off x="5420"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232" name="Freeform 59"/>
              <p:cNvSpPr>
                <a:spLocks/>
              </p:cNvSpPr>
              <p:nvPr/>
            </p:nvSpPr>
            <p:spPr bwMode="auto">
              <a:xfrm>
                <a:off x="5433" y="1109"/>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233" name="Line 60"/>
              <p:cNvSpPr>
                <a:spLocks noChangeShapeType="1"/>
              </p:cNvSpPr>
              <p:nvPr/>
            </p:nvSpPr>
            <p:spPr bwMode="auto">
              <a:xfrm>
                <a:off x="5317" y="1153"/>
                <a:ext cx="0" cy="24"/>
              </a:xfrm>
              <a:prstGeom prst="line">
                <a:avLst/>
              </a:prstGeom>
              <a:noFill/>
              <a:ln w="3175" cap="rnd">
                <a:solidFill>
                  <a:srgbClr val="000000"/>
                </a:solidFill>
                <a:round/>
                <a:headEnd/>
                <a:tailEnd/>
              </a:ln>
            </p:spPr>
            <p:txBody>
              <a:bodyPr/>
              <a:lstStyle/>
              <a:p>
                <a:endParaRPr lang="en-US"/>
              </a:p>
            </p:txBody>
          </p:sp>
          <p:sp>
            <p:nvSpPr>
              <p:cNvPr id="72234" name="Freeform 61"/>
              <p:cNvSpPr>
                <a:spLocks/>
              </p:cNvSpPr>
              <p:nvPr/>
            </p:nvSpPr>
            <p:spPr bwMode="auto">
              <a:xfrm>
                <a:off x="5313" y="1148"/>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235" name="Freeform 62"/>
              <p:cNvSpPr>
                <a:spLocks/>
              </p:cNvSpPr>
              <p:nvPr/>
            </p:nvSpPr>
            <p:spPr bwMode="auto">
              <a:xfrm>
                <a:off x="5313" y="1175"/>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236" name="Rectangle 63"/>
              <p:cNvSpPr>
                <a:spLocks noChangeArrowheads="1"/>
              </p:cNvSpPr>
              <p:nvPr/>
            </p:nvSpPr>
            <p:spPr bwMode="auto">
              <a:xfrm>
                <a:off x="5343" y="1217"/>
                <a:ext cx="25" cy="30"/>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IPv</a:t>
                </a:r>
                <a:endParaRPr lang="en-US" sz="1600" b="0">
                  <a:latin typeface="Calibri" pitchFamily="34" charset="0"/>
                </a:endParaRPr>
              </a:p>
            </p:txBody>
          </p:sp>
          <p:sp>
            <p:nvSpPr>
              <p:cNvPr id="72237" name="Rectangle 64"/>
              <p:cNvSpPr>
                <a:spLocks noChangeArrowheads="1"/>
              </p:cNvSpPr>
              <p:nvPr/>
            </p:nvSpPr>
            <p:spPr bwMode="auto">
              <a:xfrm>
                <a:off x="5374" y="1217"/>
                <a:ext cx="10" cy="30"/>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6</a:t>
                </a:r>
                <a:endParaRPr lang="en-US" sz="1600" b="0">
                  <a:latin typeface="Calibri" pitchFamily="34" charset="0"/>
                </a:endParaRPr>
              </a:p>
            </p:txBody>
          </p:sp>
        </p:grpSp>
        <p:sp>
          <p:nvSpPr>
            <p:cNvPr id="72238" name="Rectangle 65"/>
            <p:cNvSpPr>
              <a:spLocks noChangeArrowheads="1"/>
            </p:cNvSpPr>
            <p:nvPr/>
          </p:nvSpPr>
          <p:spPr bwMode="auto">
            <a:xfrm>
              <a:off x="4785" y="1567"/>
              <a:ext cx="186" cy="154"/>
            </a:xfrm>
            <a:prstGeom prst="rect">
              <a:avLst/>
            </a:prstGeom>
            <a:noFill/>
            <a:ln w="9525">
              <a:noFill/>
              <a:miter lim="800000"/>
              <a:headEnd/>
              <a:tailEnd/>
            </a:ln>
          </p:spPr>
          <p:txBody>
            <a:bodyPr wrap="none" lIns="0" tIns="0" rIns="0" bIns="0">
              <a:spAutoFit/>
            </a:bodyPr>
            <a:lstStyle/>
            <a:p>
              <a:r>
                <a:rPr lang="en-US" sz="900">
                  <a:latin typeface="Calibri" pitchFamily="34" charset="0"/>
                </a:rPr>
                <a:t>Border</a:t>
              </a:r>
            </a:p>
            <a:p>
              <a:r>
                <a:rPr lang="en-US" sz="900">
                  <a:latin typeface="Calibri" pitchFamily="34" charset="0"/>
                </a:rPr>
                <a:t>Router</a:t>
              </a:r>
              <a:endParaRPr lang="en-US" sz="1600" b="0">
                <a:latin typeface="Calibri" pitchFamily="34" charset="0"/>
              </a:endParaRPr>
            </a:p>
          </p:txBody>
        </p:sp>
        <p:grpSp>
          <p:nvGrpSpPr>
            <p:cNvPr id="72239" name="Group 66"/>
            <p:cNvGrpSpPr>
              <a:grpSpLocks/>
            </p:cNvGrpSpPr>
            <p:nvPr/>
          </p:nvGrpSpPr>
          <p:grpSpPr bwMode="auto">
            <a:xfrm>
              <a:off x="3947" y="1718"/>
              <a:ext cx="304" cy="228"/>
              <a:chOff x="4113" y="879"/>
              <a:chExt cx="393" cy="387"/>
            </a:xfrm>
          </p:grpSpPr>
          <p:sp>
            <p:nvSpPr>
              <p:cNvPr id="72240" name="Rectangle 67"/>
              <p:cNvSpPr>
                <a:spLocks noChangeArrowheads="1"/>
              </p:cNvSpPr>
              <p:nvPr/>
            </p:nvSpPr>
            <p:spPr bwMode="auto">
              <a:xfrm>
                <a:off x="4113" y="879"/>
                <a:ext cx="393" cy="387"/>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2241" name="Rectangle 68"/>
              <p:cNvSpPr>
                <a:spLocks noChangeArrowheads="1"/>
              </p:cNvSpPr>
              <p:nvPr/>
            </p:nvSpPr>
            <p:spPr bwMode="auto">
              <a:xfrm>
                <a:off x="4113" y="879"/>
                <a:ext cx="393" cy="387"/>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2242" name="Rectangle 69"/>
              <p:cNvSpPr>
                <a:spLocks noChangeArrowheads="1"/>
              </p:cNvSpPr>
              <p:nvPr/>
            </p:nvSpPr>
            <p:spPr bwMode="auto">
              <a:xfrm>
                <a:off x="4216" y="1178"/>
                <a:ext cx="194" cy="6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243" name="Rectangle 70"/>
              <p:cNvSpPr>
                <a:spLocks noChangeArrowheads="1"/>
              </p:cNvSpPr>
              <p:nvPr/>
            </p:nvSpPr>
            <p:spPr bwMode="auto">
              <a:xfrm>
                <a:off x="4216" y="1178"/>
                <a:ext cx="194" cy="65"/>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244" name="Rectangle 71"/>
              <p:cNvSpPr>
                <a:spLocks noChangeArrowheads="1"/>
              </p:cNvSpPr>
              <p:nvPr/>
            </p:nvSpPr>
            <p:spPr bwMode="auto">
              <a:xfrm>
                <a:off x="4216" y="1084"/>
                <a:ext cx="194" cy="6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245" name="Rectangle 72"/>
              <p:cNvSpPr>
                <a:spLocks noChangeArrowheads="1"/>
              </p:cNvSpPr>
              <p:nvPr/>
            </p:nvSpPr>
            <p:spPr bwMode="auto">
              <a:xfrm>
                <a:off x="4216" y="1084"/>
                <a:ext cx="194" cy="6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246" name="Rectangle 73"/>
              <p:cNvSpPr>
                <a:spLocks noChangeArrowheads="1"/>
              </p:cNvSpPr>
              <p:nvPr/>
            </p:nvSpPr>
            <p:spPr bwMode="auto">
              <a:xfrm>
                <a:off x="4132" y="912"/>
                <a:ext cx="53" cy="331"/>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247" name="Rectangle 74"/>
              <p:cNvSpPr>
                <a:spLocks noChangeArrowheads="1"/>
              </p:cNvSpPr>
              <p:nvPr/>
            </p:nvSpPr>
            <p:spPr bwMode="auto">
              <a:xfrm>
                <a:off x="4132" y="912"/>
                <a:ext cx="53" cy="331"/>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248" name="Rectangle 75"/>
              <p:cNvSpPr>
                <a:spLocks noChangeArrowheads="1"/>
              </p:cNvSpPr>
              <p:nvPr/>
            </p:nvSpPr>
            <p:spPr bwMode="auto">
              <a:xfrm>
                <a:off x="4216" y="1000"/>
                <a:ext cx="194" cy="4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249" name="Rectangle 76"/>
              <p:cNvSpPr>
                <a:spLocks noChangeArrowheads="1"/>
              </p:cNvSpPr>
              <p:nvPr/>
            </p:nvSpPr>
            <p:spPr bwMode="auto">
              <a:xfrm>
                <a:off x="4216" y="1000"/>
                <a:ext cx="194" cy="48"/>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250" name="Rectangle 77"/>
              <p:cNvSpPr>
                <a:spLocks noChangeArrowheads="1"/>
              </p:cNvSpPr>
              <p:nvPr/>
            </p:nvSpPr>
            <p:spPr bwMode="auto">
              <a:xfrm>
                <a:off x="4267" y="1011"/>
                <a:ext cx="68"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Facilities</a:t>
                </a:r>
                <a:endParaRPr lang="en-US" sz="1600" b="0">
                  <a:latin typeface="Calibri" pitchFamily="34" charset="0"/>
                </a:endParaRPr>
              </a:p>
            </p:txBody>
          </p:sp>
          <p:sp>
            <p:nvSpPr>
              <p:cNvPr id="72251" name="Line 78"/>
              <p:cNvSpPr>
                <a:spLocks noChangeShapeType="1"/>
              </p:cNvSpPr>
              <p:nvPr/>
            </p:nvSpPr>
            <p:spPr bwMode="auto">
              <a:xfrm>
                <a:off x="4196" y="1214"/>
                <a:ext cx="9" cy="0"/>
              </a:xfrm>
              <a:prstGeom prst="line">
                <a:avLst/>
              </a:prstGeom>
              <a:noFill/>
              <a:ln w="3175" cap="rnd">
                <a:solidFill>
                  <a:srgbClr val="000000"/>
                </a:solidFill>
                <a:round/>
                <a:headEnd/>
                <a:tailEnd/>
              </a:ln>
            </p:spPr>
            <p:txBody>
              <a:bodyPr/>
              <a:lstStyle/>
              <a:p>
                <a:endParaRPr lang="en-US"/>
              </a:p>
            </p:txBody>
          </p:sp>
          <p:sp>
            <p:nvSpPr>
              <p:cNvPr id="72252" name="Freeform 79"/>
              <p:cNvSpPr>
                <a:spLocks/>
              </p:cNvSpPr>
              <p:nvPr/>
            </p:nvSpPr>
            <p:spPr bwMode="auto">
              <a:xfrm>
                <a:off x="4190" y="1210"/>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253" name="Freeform 80"/>
              <p:cNvSpPr>
                <a:spLocks/>
              </p:cNvSpPr>
              <p:nvPr/>
            </p:nvSpPr>
            <p:spPr bwMode="auto">
              <a:xfrm>
                <a:off x="4204" y="1210"/>
                <a:ext cx="6"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254" name="Line 81"/>
              <p:cNvSpPr>
                <a:spLocks noChangeShapeType="1"/>
              </p:cNvSpPr>
              <p:nvPr/>
            </p:nvSpPr>
            <p:spPr bwMode="auto">
              <a:xfrm>
                <a:off x="4196" y="1110"/>
                <a:ext cx="9" cy="0"/>
              </a:xfrm>
              <a:prstGeom prst="line">
                <a:avLst/>
              </a:prstGeom>
              <a:noFill/>
              <a:ln w="3175" cap="rnd">
                <a:solidFill>
                  <a:srgbClr val="000000"/>
                </a:solidFill>
                <a:round/>
                <a:headEnd/>
                <a:tailEnd/>
              </a:ln>
            </p:spPr>
            <p:txBody>
              <a:bodyPr/>
              <a:lstStyle/>
              <a:p>
                <a:endParaRPr lang="en-US"/>
              </a:p>
            </p:txBody>
          </p:sp>
          <p:sp>
            <p:nvSpPr>
              <p:cNvPr id="72255" name="Freeform 82"/>
              <p:cNvSpPr>
                <a:spLocks/>
              </p:cNvSpPr>
              <p:nvPr/>
            </p:nvSpPr>
            <p:spPr bwMode="auto">
              <a:xfrm>
                <a:off x="4190" y="110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256" name="Freeform 83"/>
              <p:cNvSpPr>
                <a:spLocks/>
              </p:cNvSpPr>
              <p:nvPr/>
            </p:nvSpPr>
            <p:spPr bwMode="auto">
              <a:xfrm>
                <a:off x="4204" y="1106"/>
                <a:ext cx="6"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257" name="Rectangle 84"/>
              <p:cNvSpPr>
                <a:spLocks noChangeArrowheads="1"/>
              </p:cNvSpPr>
              <p:nvPr/>
            </p:nvSpPr>
            <p:spPr bwMode="auto">
              <a:xfrm>
                <a:off x="4255" y="1084"/>
                <a:ext cx="13"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258" name="Rectangle 85"/>
              <p:cNvSpPr>
                <a:spLocks noChangeArrowheads="1"/>
              </p:cNvSpPr>
              <p:nvPr/>
            </p:nvSpPr>
            <p:spPr bwMode="auto">
              <a:xfrm>
                <a:off x="4269" y="1085"/>
                <a:ext cx="87"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etworking </a:t>
                </a:r>
                <a:endParaRPr lang="en-US" sz="1600" b="0">
                  <a:latin typeface="Calibri" pitchFamily="34" charset="0"/>
                </a:endParaRPr>
              </a:p>
            </p:txBody>
          </p:sp>
          <p:sp>
            <p:nvSpPr>
              <p:cNvPr id="72259" name="Rectangle 86"/>
              <p:cNvSpPr>
                <a:spLocks noChangeArrowheads="1"/>
              </p:cNvSpPr>
              <p:nvPr/>
            </p:nvSpPr>
            <p:spPr bwMode="auto">
              <a:xfrm>
                <a:off x="4252" y="1110"/>
                <a:ext cx="18" cy="30"/>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&amp; </a:t>
                </a:r>
                <a:endParaRPr lang="en-US" sz="1600" b="0">
                  <a:latin typeface="Calibri" pitchFamily="34" charset="0"/>
                </a:endParaRPr>
              </a:p>
            </p:txBody>
          </p:sp>
          <p:sp>
            <p:nvSpPr>
              <p:cNvPr id="72260" name="Rectangle 87"/>
              <p:cNvSpPr>
                <a:spLocks noChangeArrowheads="1"/>
              </p:cNvSpPr>
              <p:nvPr/>
            </p:nvSpPr>
            <p:spPr bwMode="auto">
              <a:xfrm>
                <a:off x="4275" y="1110"/>
                <a:ext cx="78"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Transport</a:t>
                </a:r>
                <a:endParaRPr lang="en-US" sz="1600" b="0">
                  <a:latin typeface="Calibri" pitchFamily="34" charset="0"/>
                </a:endParaRPr>
              </a:p>
            </p:txBody>
          </p:sp>
          <p:sp>
            <p:nvSpPr>
              <p:cNvPr id="72261" name="Rectangle 88"/>
              <p:cNvSpPr>
                <a:spLocks noChangeArrowheads="1"/>
              </p:cNvSpPr>
              <p:nvPr/>
            </p:nvSpPr>
            <p:spPr bwMode="auto">
              <a:xfrm>
                <a:off x="4275" y="1172"/>
                <a:ext cx="56"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Access </a:t>
                </a:r>
                <a:endParaRPr lang="en-US" sz="1600" b="0">
                  <a:latin typeface="Calibri" pitchFamily="34" charset="0"/>
                </a:endParaRPr>
              </a:p>
            </p:txBody>
          </p:sp>
          <p:sp>
            <p:nvSpPr>
              <p:cNvPr id="72262" name="Rectangle 89"/>
              <p:cNvSpPr>
                <a:spLocks noChangeArrowheads="1"/>
              </p:cNvSpPr>
              <p:nvPr/>
            </p:nvSpPr>
            <p:spPr bwMode="auto">
              <a:xfrm>
                <a:off x="4244" y="1199"/>
                <a:ext cx="103"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Technologies</a:t>
                </a:r>
                <a:endParaRPr lang="en-US" sz="1600" b="0">
                  <a:latin typeface="Calibri" pitchFamily="34" charset="0"/>
                </a:endParaRPr>
              </a:p>
            </p:txBody>
          </p:sp>
          <p:sp>
            <p:nvSpPr>
              <p:cNvPr id="72263" name="Rectangle 90"/>
              <p:cNvSpPr>
                <a:spLocks noChangeArrowheads="1"/>
              </p:cNvSpPr>
              <p:nvPr/>
            </p:nvSpPr>
            <p:spPr bwMode="auto">
              <a:xfrm>
                <a:off x="4370" y="1106"/>
                <a:ext cx="8" cy="16"/>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2264" name="Line 91"/>
              <p:cNvSpPr>
                <a:spLocks noChangeShapeType="1"/>
              </p:cNvSpPr>
              <p:nvPr/>
            </p:nvSpPr>
            <p:spPr bwMode="auto">
              <a:xfrm>
                <a:off x="4312" y="1053"/>
                <a:ext cx="1" cy="26"/>
              </a:xfrm>
              <a:prstGeom prst="line">
                <a:avLst/>
              </a:prstGeom>
              <a:noFill/>
              <a:ln w="3175" cap="rnd">
                <a:solidFill>
                  <a:srgbClr val="000000"/>
                </a:solidFill>
                <a:round/>
                <a:headEnd/>
                <a:tailEnd/>
              </a:ln>
            </p:spPr>
            <p:txBody>
              <a:bodyPr/>
              <a:lstStyle/>
              <a:p>
                <a:endParaRPr lang="en-US"/>
              </a:p>
            </p:txBody>
          </p:sp>
          <p:sp>
            <p:nvSpPr>
              <p:cNvPr id="72265" name="Freeform 92"/>
              <p:cNvSpPr>
                <a:spLocks/>
              </p:cNvSpPr>
              <p:nvPr/>
            </p:nvSpPr>
            <p:spPr bwMode="auto">
              <a:xfrm>
                <a:off x="4309" y="1048"/>
                <a:ext cx="6" cy="7"/>
              </a:xfrm>
              <a:custGeom>
                <a:avLst/>
                <a:gdLst>
                  <a:gd name="T0" fmla="*/ 0 w 250"/>
                  <a:gd name="T1" fmla="*/ 0 h 253"/>
                  <a:gd name="T2" fmla="*/ 0 w 250"/>
                  <a:gd name="T3" fmla="*/ 0 h 253"/>
                  <a:gd name="T4" fmla="*/ 0 w 250"/>
                  <a:gd name="T5" fmla="*/ 0 h 253"/>
                  <a:gd name="T6" fmla="*/ 0 w 250"/>
                  <a:gd name="T7" fmla="*/ 0 h 253"/>
                  <a:gd name="T8" fmla="*/ 0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2266" name="Freeform 93"/>
              <p:cNvSpPr>
                <a:spLocks/>
              </p:cNvSpPr>
              <p:nvPr/>
            </p:nvSpPr>
            <p:spPr bwMode="auto">
              <a:xfrm>
                <a:off x="4309" y="1077"/>
                <a:ext cx="7" cy="7"/>
              </a:xfrm>
              <a:custGeom>
                <a:avLst/>
                <a:gdLst>
                  <a:gd name="T0" fmla="*/ 0 w 249"/>
                  <a:gd name="T1" fmla="*/ 0 h 253"/>
                  <a:gd name="T2" fmla="*/ 0 w 249"/>
                  <a:gd name="T3" fmla="*/ 0 h 253"/>
                  <a:gd name="T4" fmla="*/ 0 w 249"/>
                  <a:gd name="T5" fmla="*/ 0 h 253"/>
                  <a:gd name="T6" fmla="*/ 0 w 249"/>
                  <a:gd name="T7" fmla="*/ 0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2267" name="Line 94"/>
              <p:cNvSpPr>
                <a:spLocks noChangeShapeType="1"/>
              </p:cNvSpPr>
              <p:nvPr/>
            </p:nvSpPr>
            <p:spPr bwMode="auto">
              <a:xfrm>
                <a:off x="4196" y="1019"/>
                <a:ext cx="10" cy="0"/>
              </a:xfrm>
              <a:prstGeom prst="line">
                <a:avLst/>
              </a:prstGeom>
              <a:noFill/>
              <a:ln w="3175" cap="rnd">
                <a:solidFill>
                  <a:srgbClr val="000000"/>
                </a:solidFill>
                <a:round/>
                <a:headEnd/>
                <a:tailEnd/>
              </a:ln>
            </p:spPr>
            <p:txBody>
              <a:bodyPr/>
              <a:lstStyle/>
              <a:p>
                <a:endParaRPr lang="en-US"/>
              </a:p>
            </p:txBody>
          </p:sp>
          <p:sp>
            <p:nvSpPr>
              <p:cNvPr id="72268" name="Freeform 95"/>
              <p:cNvSpPr>
                <a:spLocks/>
              </p:cNvSpPr>
              <p:nvPr/>
            </p:nvSpPr>
            <p:spPr bwMode="auto">
              <a:xfrm>
                <a:off x="4190"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269" name="Freeform 96"/>
              <p:cNvSpPr>
                <a:spLocks/>
              </p:cNvSpPr>
              <p:nvPr/>
            </p:nvSpPr>
            <p:spPr bwMode="auto">
              <a:xfrm>
                <a:off x="4205"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270" name="Rectangle 97"/>
              <p:cNvSpPr>
                <a:spLocks noChangeArrowheads="1"/>
              </p:cNvSpPr>
              <p:nvPr/>
            </p:nvSpPr>
            <p:spPr bwMode="auto">
              <a:xfrm rot="-5400000">
                <a:off x="4151" y="1111"/>
                <a:ext cx="2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271" name="Rectangle 98"/>
              <p:cNvSpPr>
                <a:spLocks noChangeArrowheads="1"/>
              </p:cNvSpPr>
              <p:nvPr/>
            </p:nvSpPr>
            <p:spPr bwMode="auto">
              <a:xfrm rot="-5400000">
                <a:off x="4156" y="109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272" name="Rectangle 99"/>
              <p:cNvSpPr>
                <a:spLocks noChangeArrowheads="1"/>
              </p:cNvSpPr>
              <p:nvPr/>
            </p:nvSpPr>
            <p:spPr bwMode="auto">
              <a:xfrm rot="-5400000">
                <a:off x="4155" y="1085"/>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273" name="Rectangle 100"/>
              <p:cNvSpPr>
                <a:spLocks noChangeArrowheads="1"/>
              </p:cNvSpPr>
              <p:nvPr/>
            </p:nvSpPr>
            <p:spPr bwMode="auto">
              <a:xfrm rot="-5400000">
                <a:off x="4155" y="107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274" name="Rectangle 101"/>
              <p:cNvSpPr>
                <a:spLocks noChangeArrowheads="1"/>
              </p:cNvSpPr>
              <p:nvPr/>
            </p:nvSpPr>
            <p:spPr bwMode="auto">
              <a:xfrm rot="-5400000">
                <a:off x="4156" y="1061"/>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2275" name="Rectangle 102"/>
              <p:cNvSpPr>
                <a:spLocks noChangeArrowheads="1"/>
              </p:cNvSpPr>
              <p:nvPr/>
            </p:nvSpPr>
            <p:spPr bwMode="auto">
              <a:xfrm rot="-5400000">
                <a:off x="4156" y="1051"/>
                <a:ext cx="1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276" name="Rectangle 103"/>
              <p:cNvSpPr>
                <a:spLocks noChangeArrowheads="1"/>
              </p:cNvSpPr>
              <p:nvPr/>
            </p:nvSpPr>
            <p:spPr bwMode="auto">
              <a:xfrm rot="-5400000">
                <a:off x="4152" y="1032"/>
                <a:ext cx="2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277" name="Rectangle 104"/>
              <p:cNvSpPr>
                <a:spLocks noChangeArrowheads="1"/>
              </p:cNvSpPr>
              <p:nvPr/>
            </p:nvSpPr>
            <p:spPr bwMode="auto">
              <a:xfrm rot="-5400000">
                <a:off x="4156" y="1017"/>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278" name="Rectangle 105"/>
              <p:cNvSpPr>
                <a:spLocks noChangeArrowheads="1"/>
              </p:cNvSpPr>
              <p:nvPr/>
            </p:nvSpPr>
            <p:spPr bwMode="auto">
              <a:xfrm rot="-5400000">
                <a:off x="4155" y="1005"/>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279" name="Rectangle 106"/>
              <p:cNvSpPr>
                <a:spLocks noChangeArrowheads="1"/>
              </p:cNvSpPr>
              <p:nvPr/>
            </p:nvSpPr>
            <p:spPr bwMode="auto">
              <a:xfrm rot="-5400000">
                <a:off x="4158" y="996"/>
                <a:ext cx="10"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280" name="Rectangle 107"/>
              <p:cNvSpPr>
                <a:spLocks noChangeArrowheads="1"/>
              </p:cNvSpPr>
              <p:nvPr/>
            </p:nvSpPr>
            <p:spPr bwMode="auto">
              <a:xfrm>
                <a:off x="4216" y="1217"/>
                <a:ext cx="35" cy="16"/>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2281" name="Rectangle 108"/>
              <p:cNvSpPr>
                <a:spLocks noChangeArrowheads="1"/>
              </p:cNvSpPr>
              <p:nvPr/>
            </p:nvSpPr>
            <p:spPr bwMode="auto">
              <a:xfrm>
                <a:off x="4439" y="914"/>
                <a:ext cx="53" cy="329"/>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282" name="Rectangle 109"/>
              <p:cNvSpPr>
                <a:spLocks noChangeArrowheads="1"/>
              </p:cNvSpPr>
              <p:nvPr/>
            </p:nvSpPr>
            <p:spPr bwMode="auto">
              <a:xfrm>
                <a:off x="4439" y="914"/>
                <a:ext cx="53" cy="329"/>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283" name="Rectangle 110"/>
              <p:cNvSpPr>
                <a:spLocks noChangeArrowheads="1"/>
              </p:cNvSpPr>
              <p:nvPr/>
            </p:nvSpPr>
            <p:spPr bwMode="auto">
              <a:xfrm rot="-5400000">
                <a:off x="4462" y="1093"/>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2284" name="Rectangle 111"/>
              <p:cNvSpPr>
                <a:spLocks noChangeArrowheads="1"/>
              </p:cNvSpPr>
              <p:nvPr/>
            </p:nvSpPr>
            <p:spPr bwMode="auto">
              <a:xfrm rot="-5400000">
                <a:off x="4460" y="108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285" name="Rectangle 112"/>
              <p:cNvSpPr>
                <a:spLocks noChangeArrowheads="1"/>
              </p:cNvSpPr>
              <p:nvPr/>
            </p:nvSpPr>
            <p:spPr bwMode="auto">
              <a:xfrm rot="-5400000">
                <a:off x="4461" y="1070"/>
                <a:ext cx="1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2286" name="Rectangle 113"/>
              <p:cNvSpPr>
                <a:spLocks noChangeArrowheads="1"/>
              </p:cNvSpPr>
              <p:nvPr/>
            </p:nvSpPr>
            <p:spPr bwMode="auto">
              <a:xfrm rot="-5400000">
                <a:off x="4459" y="1055"/>
                <a:ext cx="14"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2287" name="Rectangle 114"/>
              <p:cNvSpPr>
                <a:spLocks noChangeArrowheads="1"/>
              </p:cNvSpPr>
              <p:nvPr/>
            </p:nvSpPr>
            <p:spPr bwMode="auto">
              <a:xfrm rot="-5400000">
                <a:off x="4460" y="1047"/>
                <a:ext cx="9"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2288" name="Rectangle 115"/>
              <p:cNvSpPr>
                <a:spLocks noChangeArrowheads="1"/>
              </p:cNvSpPr>
              <p:nvPr/>
            </p:nvSpPr>
            <p:spPr bwMode="auto">
              <a:xfrm rot="-5400000">
                <a:off x="4463" y="1039"/>
                <a:ext cx="6"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2289" name="Rectangle 116"/>
              <p:cNvSpPr>
                <a:spLocks noChangeArrowheads="1"/>
              </p:cNvSpPr>
              <p:nvPr/>
            </p:nvSpPr>
            <p:spPr bwMode="auto">
              <a:xfrm rot="-5400000">
                <a:off x="4462" y="1031"/>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290" name="Rectangle 117"/>
              <p:cNvSpPr>
                <a:spLocks noChangeArrowheads="1"/>
              </p:cNvSpPr>
              <p:nvPr/>
            </p:nvSpPr>
            <p:spPr bwMode="auto">
              <a:xfrm rot="-5400000">
                <a:off x="4459" y="1023"/>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2291" name="Line 118"/>
              <p:cNvSpPr>
                <a:spLocks noChangeShapeType="1"/>
              </p:cNvSpPr>
              <p:nvPr/>
            </p:nvSpPr>
            <p:spPr bwMode="auto">
              <a:xfrm>
                <a:off x="4420" y="1214"/>
                <a:ext cx="9" cy="0"/>
              </a:xfrm>
              <a:prstGeom prst="line">
                <a:avLst/>
              </a:prstGeom>
              <a:noFill/>
              <a:ln w="3175" cap="rnd">
                <a:solidFill>
                  <a:srgbClr val="000000"/>
                </a:solidFill>
                <a:round/>
                <a:headEnd/>
                <a:tailEnd/>
              </a:ln>
            </p:spPr>
            <p:txBody>
              <a:bodyPr/>
              <a:lstStyle/>
              <a:p>
                <a:endParaRPr lang="en-US"/>
              </a:p>
            </p:txBody>
          </p:sp>
          <p:sp>
            <p:nvSpPr>
              <p:cNvPr id="72292" name="Freeform 119"/>
              <p:cNvSpPr>
                <a:spLocks/>
              </p:cNvSpPr>
              <p:nvPr/>
            </p:nvSpPr>
            <p:spPr bwMode="auto">
              <a:xfrm>
                <a:off x="4415"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293" name="Freeform 120"/>
              <p:cNvSpPr>
                <a:spLocks/>
              </p:cNvSpPr>
              <p:nvPr/>
            </p:nvSpPr>
            <p:spPr bwMode="auto">
              <a:xfrm>
                <a:off x="4427"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294" name="Line 121"/>
              <p:cNvSpPr>
                <a:spLocks noChangeShapeType="1"/>
              </p:cNvSpPr>
              <p:nvPr/>
            </p:nvSpPr>
            <p:spPr bwMode="auto">
              <a:xfrm>
                <a:off x="4420" y="1110"/>
                <a:ext cx="9" cy="0"/>
              </a:xfrm>
              <a:prstGeom prst="line">
                <a:avLst/>
              </a:prstGeom>
              <a:noFill/>
              <a:ln w="3175" cap="rnd">
                <a:solidFill>
                  <a:srgbClr val="000000"/>
                </a:solidFill>
                <a:round/>
                <a:headEnd/>
                <a:tailEnd/>
              </a:ln>
            </p:spPr>
            <p:txBody>
              <a:bodyPr/>
              <a:lstStyle/>
              <a:p>
                <a:endParaRPr lang="en-US"/>
              </a:p>
            </p:txBody>
          </p:sp>
          <p:sp>
            <p:nvSpPr>
              <p:cNvPr id="72295" name="Freeform 122"/>
              <p:cNvSpPr>
                <a:spLocks/>
              </p:cNvSpPr>
              <p:nvPr/>
            </p:nvSpPr>
            <p:spPr bwMode="auto">
              <a:xfrm>
                <a:off x="4415"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296" name="Freeform 123"/>
              <p:cNvSpPr>
                <a:spLocks/>
              </p:cNvSpPr>
              <p:nvPr/>
            </p:nvSpPr>
            <p:spPr bwMode="auto">
              <a:xfrm>
                <a:off x="4427"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297" name="Line 124"/>
              <p:cNvSpPr>
                <a:spLocks noChangeShapeType="1"/>
              </p:cNvSpPr>
              <p:nvPr/>
            </p:nvSpPr>
            <p:spPr bwMode="auto">
              <a:xfrm>
                <a:off x="4420" y="1020"/>
                <a:ext cx="9" cy="0"/>
              </a:xfrm>
              <a:prstGeom prst="line">
                <a:avLst/>
              </a:prstGeom>
              <a:noFill/>
              <a:ln w="3175" cap="rnd">
                <a:solidFill>
                  <a:srgbClr val="000000"/>
                </a:solidFill>
                <a:round/>
                <a:headEnd/>
                <a:tailEnd/>
              </a:ln>
            </p:spPr>
            <p:txBody>
              <a:bodyPr/>
              <a:lstStyle/>
              <a:p>
                <a:endParaRPr lang="en-US"/>
              </a:p>
            </p:txBody>
          </p:sp>
          <p:sp>
            <p:nvSpPr>
              <p:cNvPr id="72298" name="Freeform 125"/>
              <p:cNvSpPr>
                <a:spLocks/>
              </p:cNvSpPr>
              <p:nvPr/>
            </p:nvSpPr>
            <p:spPr bwMode="auto">
              <a:xfrm>
                <a:off x="4415" y="1017"/>
                <a:ext cx="7"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299" name="Freeform 126"/>
              <p:cNvSpPr>
                <a:spLocks/>
              </p:cNvSpPr>
              <p:nvPr/>
            </p:nvSpPr>
            <p:spPr bwMode="auto">
              <a:xfrm>
                <a:off x="4427"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300" name="Line 127"/>
              <p:cNvSpPr>
                <a:spLocks noChangeShapeType="1"/>
              </p:cNvSpPr>
              <p:nvPr/>
            </p:nvSpPr>
            <p:spPr bwMode="auto">
              <a:xfrm>
                <a:off x="4313" y="1149"/>
                <a:ext cx="0" cy="24"/>
              </a:xfrm>
              <a:prstGeom prst="line">
                <a:avLst/>
              </a:prstGeom>
              <a:noFill/>
              <a:ln w="3175" cap="rnd">
                <a:solidFill>
                  <a:srgbClr val="000000"/>
                </a:solidFill>
                <a:round/>
                <a:headEnd/>
                <a:tailEnd/>
              </a:ln>
            </p:spPr>
            <p:txBody>
              <a:bodyPr/>
              <a:lstStyle/>
              <a:p>
                <a:endParaRPr lang="en-US"/>
              </a:p>
            </p:txBody>
          </p:sp>
          <p:sp>
            <p:nvSpPr>
              <p:cNvPr id="72301" name="Freeform 128"/>
              <p:cNvSpPr>
                <a:spLocks/>
              </p:cNvSpPr>
              <p:nvPr/>
            </p:nvSpPr>
            <p:spPr bwMode="auto">
              <a:xfrm>
                <a:off x="4309" y="1144"/>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302" name="Freeform 129"/>
              <p:cNvSpPr>
                <a:spLocks/>
              </p:cNvSpPr>
              <p:nvPr/>
            </p:nvSpPr>
            <p:spPr bwMode="auto">
              <a:xfrm>
                <a:off x="4309" y="1171"/>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303" name="Rectangle 130"/>
              <p:cNvSpPr>
                <a:spLocks noChangeArrowheads="1"/>
              </p:cNvSpPr>
              <p:nvPr/>
            </p:nvSpPr>
            <p:spPr bwMode="auto">
              <a:xfrm>
                <a:off x="4334" y="1217"/>
                <a:ext cx="33" cy="16"/>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CAN bus</a:t>
                </a:r>
                <a:endParaRPr lang="en-US" sz="1600" b="0">
                  <a:latin typeface="Calibri" pitchFamily="34" charset="0"/>
                </a:endParaRPr>
              </a:p>
            </p:txBody>
          </p:sp>
        </p:grpSp>
        <p:grpSp>
          <p:nvGrpSpPr>
            <p:cNvPr id="72304" name="Group 131"/>
            <p:cNvGrpSpPr>
              <a:grpSpLocks/>
            </p:cNvGrpSpPr>
            <p:nvPr/>
          </p:nvGrpSpPr>
          <p:grpSpPr bwMode="auto">
            <a:xfrm>
              <a:off x="4361" y="1718"/>
              <a:ext cx="306" cy="228"/>
              <a:chOff x="4647" y="879"/>
              <a:chExt cx="393" cy="387"/>
            </a:xfrm>
          </p:grpSpPr>
          <p:sp>
            <p:nvSpPr>
              <p:cNvPr id="72305" name="Rectangle 132"/>
              <p:cNvSpPr>
                <a:spLocks noChangeArrowheads="1"/>
              </p:cNvSpPr>
              <p:nvPr/>
            </p:nvSpPr>
            <p:spPr bwMode="auto">
              <a:xfrm>
                <a:off x="4647" y="879"/>
                <a:ext cx="393" cy="387"/>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2306" name="Rectangle 133"/>
              <p:cNvSpPr>
                <a:spLocks noChangeArrowheads="1"/>
              </p:cNvSpPr>
              <p:nvPr/>
            </p:nvSpPr>
            <p:spPr bwMode="auto">
              <a:xfrm>
                <a:off x="4647" y="879"/>
                <a:ext cx="393" cy="387"/>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2307" name="Rectangle 134"/>
              <p:cNvSpPr>
                <a:spLocks noChangeArrowheads="1"/>
              </p:cNvSpPr>
              <p:nvPr/>
            </p:nvSpPr>
            <p:spPr bwMode="auto">
              <a:xfrm>
                <a:off x="4825" y="1178"/>
                <a:ext cx="118" cy="6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308" name="Rectangle 135"/>
              <p:cNvSpPr>
                <a:spLocks noChangeArrowheads="1"/>
              </p:cNvSpPr>
              <p:nvPr/>
            </p:nvSpPr>
            <p:spPr bwMode="auto">
              <a:xfrm>
                <a:off x="4825" y="1178"/>
                <a:ext cx="118" cy="6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309" name="Rectangle 136"/>
              <p:cNvSpPr>
                <a:spLocks noChangeArrowheads="1"/>
              </p:cNvSpPr>
              <p:nvPr/>
            </p:nvSpPr>
            <p:spPr bwMode="auto">
              <a:xfrm>
                <a:off x="4825" y="1084"/>
                <a:ext cx="118" cy="6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310" name="Rectangle 137"/>
              <p:cNvSpPr>
                <a:spLocks noChangeArrowheads="1"/>
              </p:cNvSpPr>
              <p:nvPr/>
            </p:nvSpPr>
            <p:spPr bwMode="auto">
              <a:xfrm>
                <a:off x="4825" y="1084"/>
                <a:ext cx="118" cy="6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311" name="Rectangle 138"/>
              <p:cNvSpPr>
                <a:spLocks noChangeArrowheads="1"/>
              </p:cNvSpPr>
              <p:nvPr/>
            </p:nvSpPr>
            <p:spPr bwMode="auto">
              <a:xfrm>
                <a:off x="4665" y="912"/>
                <a:ext cx="54" cy="331"/>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312" name="Rectangle 139"/>
              <p:cNvSpPr>
                <a:spLocks noChangeArrowheads="1"/>
              </p:cNvSpPr>
              <p:nvPr/>
            </p:nvSpPr>
            <p:spPr bwMode="auto">
              <a:xfrm>
                <a:off x="4665" y="912"/>
                <a:ext cx="54" cy="331"/>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313" name="Rectangle 140"/>
              <p:cNvSpPr>
                <a:spLocks noChangeArrowheads="1"/>
              </p:cNvSpPr>
              <p:nvPr/>
            </p:nvSpPr>
            <p:spPr bwMode="auto">
              <a:xfrm>
                <a:off x="4749" y="1000"/>
                <a:ext cx="194" cy="4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314" name="Rectangle 141"/>
              <p:cNvSpPr>
                <a:spLocks noChangeArrowheads="1"/>
              </p:cNvSpPr>
              <p:nvPr/>
            </p:nvSpPr>
            <p:spPr bwMode="auto">
              <a:xfrm>
                <a:off x="4749" y="1000"/>
                <a:ext cx="194" cy="48"/>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315" name="Rectangle 142"/>
              <p:cNvSpPr>
                <a:spLocks noChangeArrowheads="1"/>
              </p:cNvSpPr>
              <p:nvPr/>
            </p:nvSpPr>
            <p:spPr bwMode="auto">
              <a:xfrm>
                <a:off x="4802" y="1011"/>
                <a:ext cx="67" cy="2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Facilities</a:t>
                </a:r>
                <a:endParaRPr lang="en-US" sz="1600" b="0">
                  <a:latin typeface="Calibri" pitchFamily="34" charset="0"/>
                </a:endParaRPr>
              </a:p>
            </p:txBody>
          </p:sp>
          <p:sp>
            <p:nvSpPr>
              <p:cNvPr id="72316" name="Line 143"/>
              <p:cNvSpPr>
                <a:spLocks noChangeShapeType="1"/>
              </p:cNvSpPr>
              <p:nvPr/>
            </p:nvSpPr>
            <p:spPr bwMode="auto">
              <a:xfrm>
                <a:off x="4724" y="1210"/>
                <a:ext cx="96" cy="0"/>
              </a:xfrm>
              <a:prstGeom prst="line">
                <a:avLst/>
              </a:prstGeom>
              <a:noFill/>
              <a:ln w="1588" cap="rnd">
                <a:solidFill>
                  <a:srgbClr val="000000"/>
                </a:solidFill>
                <a:round/>
                <a:headEnd/>
                <a:tailEnd/>
              </a:ln>
            </p:spPr>
            <p:txBody>
              <a:bodyPr/>
              <a:lstStyle/>
              <a:p>
                <a:endParaRPr lang="en-US"/>
              </a:p>
            </p:txBody>
          </p:sp>
          <p:sp>
            <p:nvSpPr>
              <p:cNvPr id="72317" name="Freeform 144"/>
              <p:cNvSpPr>
                <a:spLocks/>
              </p:cNvSpPr>
              <p:nvPr/>
            </p:nvSpPr>
            <p:spPr bwMode="auto">
              <a:xfrm>
                <a:off x="4719" y="1207"/>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318" name="Freeform 145"/>
              <p:cNvSpPr>
                <a:spLocks/>
              </p:cNvSpPr>
              <p:nvPr/>
            </p:nvSpPr>
            <p:spPr bwMode="auto">
              <a:xfrm>
                <a:off x="4819" y="1207"/>
                <a:ext cx="6"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319" name="Line 146"/>
              <p:cNvSpPr>
                <a:spLocks noChangeShapeType="1"/>
              </p:cNvSpPr>
              <p:nvPr/>
            </p:nvSpPr>
            <p:spPr bwMode="auto">
              <a:xfrm>
                <a:off x="4846" y="952"/>
                <a:ext cx="0" cy="2"/>
              </a:xfrm>
              <a:prstGeom prst="line">
                <a:avLst/>
              </a:prstGeom>
              <a:noFill/>
              <a:ln w="1588" cap="rnd">
                <a:solidFill>
                  <a:srgbClr val="000000"/>
                </a:solidFill>
                <a:round/>
                <a:headEnd/>
                <a:tailEnd/>
              </a:ln>
            </p:spPr>
            <p:txBody>
              <a:bodyPr/>
              <a:lstStyle/>
              <a:p>
                <a:endParaRPr lang="en-US"/>
              </a:p>
            </p:txBody>
          </p:sp>
          <p:sp>
            <p:nvSpPr>
              <p:cNvPr id="72320" name="Freeform 147"/>
              <p:cNvSpPr>
                <a:spLocks/>
              </p:cNvSpPr>
              <p:nvPr/>
            </p:nvSpPr>
            <p:spPr bwMode="auto">
              <a:xfrm>
                <a:off x="4843" y="947"/>
                <a:ext cx="6" cy="6"/>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321" name="Freeform 148"/>
              <p:cNvSpPr>
                <a:spLocks/>
              </p:cNvSpPr>
              <p:nvPr/>
            </p:nvSpPr>
            <p:spPr bwMode="auto">
              <a:xfrm>
                <a:off x="4843" y="953"/>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322" name="Line 149"/>
              <p:cNvSpPr>
                <a:spLocks noChangeShapeType="1"/>
              </p:cNvSpPr>
              <p:nvPr/>
            </p:nvSpPr>
            <p:spPr bwMode="auto">
              <a:xfrm>
                <a:off x="4724" y="1114"/>
                <a:ext cx="96" cy="0"/>
              </a:xfrm>
              <a:prstGeom prst="line">
                <a:avLst/>
              </a:prstGeom>
              <a:noFill/>
              <a:ln w="1588" cap="rnd">
                <a:solidFill>
                  <a:srgbClr val="000000"/>
                </a:solidFill>
                <a:round/>
                <a:headEnd/>
                <a:tailEnd/>
              </a:ln>
            </p:spPr>
            <p:txBody>
              <a:bodyPr/>
              <a:lstStyle/>
              <a:p>
                <a:endParaRPr lang="en-US"/>
              </a:p>
            </p:txBody>
          </p:sp>
          <p:sp>
            <p:nvSpPr>
              <p:cNvPr id="72323" name="Freeform 150"/>
              <p:cNvSpPr>
                <a:spLocks/>
              </p:cNvSpPr>
              <p:nvPr/>
            </p:nvSpPr>
            <p:spPr bwMode="auto">
              <a:xfrm>
                <a:off x="4719" y="1111"/>
                <a:ext cx="7"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324" name="Freeform 151"/>
              <p:cNvSpPr>
                <a:spLocks/>
              </p:cNvSpPr>
              <p:nvPr/>
            </p:nvSpPr>
            <p:spPr bwMode="auto">
              <a:xfrm>
                <a:off x="4819" y="1111"/>
                <a:ext cx="6" cy="6"/>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325" name="Rectangle 152"/>
              <p:cNvSpPr>
                <a:spLocks noChangeArrowheads="1"/>
              </p:cNvSpPr>
              <p:nvPr/>
            </p:nvSpPr>
            <p:spPr bwMode="auto">
              <a:xfrm>
                <a:off x="4828" y="1088"/>
                <a:ext cx="6" cy="15"/>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326" name="Rectangle 153"/>
              <p:cNvSpPr>
                <a:spLocks noChangeArrowheads="1"/>
              </p:cNvSpPr>
              <p:nvPr/>
            </p:nvSpPr>
            <p:spPr bwMode="auto">
              <a:xfrm>
                <a:off x="4842" y="1088"/>
                <a:ext cx="43" cy="16"/>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2327" name="Rectangle 154"/>
              <p:cNvSpPr>
                <a:spLocks noChangeArrowheads="1"/>
              </p:cNvSpPr>
              <p:nvPr/>
            </p:nvSpPr>
            <p:spPr bwMode="auto">
              <a:xfrm>
                <a:off x="4927" y="1088"/>
                <a:ext cx="10" cy="16"/>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2328" name="Rectangle 155"/>
              <p:cNvSpPr>
                <a:spLocks noChangeArrowheads="1"/>
              </p:cNvSpPr>
              <p:nvPr/>
            </p:nvSpPr>
            <p:spPr bwMode="auto">
              <a:xfrm>
                <a:off x="4860" y="1110"/>
                <a:ext cx="37" cy="15"/>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2329" name="Rectangle 156"/>
              <p:cNvSpPr>
                <a:spLocks noChangeArrowheads="1"/>
              </p:cNvSpPr>
              <p:nvPr/>
            </p:nvSpPr>
            <p:spPr bwMode="auto">
              <a:xfrm>
                <a:off x="4880" y="1178"/>
                <a:ext cx="27" cy="15"/>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2330" name="Rectangle 157"/>
              <p:cNvSpPr>
                <a:spLocks noChangeArrowheads="1"/>
              </p:cNvSpPr>
              <p:nvPr/>
            </p:nvSpPr>
            <p:spPr bwMode="auto">
              <a:xfrm>
                <a:off x="4830" y="1199"/>
                <a:ext cx="48" cy="16"/>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2331" name="Rectangle 158"/>
              <p:cNvSpPr>
                <a:spLocks noChangeArrowheads="1"/>
              </p:cNvSpPr>
              <p:nvPr/>
            </p:nvSpPr>
            <p:spPr bwMode="auto">
              <a:xfrm>
                <a:off x="4904" y="1105"/>
                <a:ext cx="8" cy="16"/>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2332" name="Line 159"/>
              <p:cNvSpPr>
                <a:spLocks noChangeShapeType="1"/>
              </p:cNvSpPr>
              <p:nvPr/>
            </p:nvSpPr>
            <p:spPr bwMode="auto">
              <a:xfrm>
                <a:off x="4884" y="1053"/>
                <a:ext cx="0" cy="26"/>
              </a:xfrm>
              <a:prstGeom prst="line">
                <a:avLst/>
              </a:prstGeom>
              <a:noFill/>
              <a:ln w="1588" cap="rnd">
                <a:solidFill>
                  <a:srgbClr val="000000"/>
                </a:solidFill>
                <a:round/>
                <a:headEnd/>
                <a:tailEnd/>
              </a:ln>
            </p:spPr>
            <p:txBody>
              <a:bodyPr/>
              <a:lstStyle/>
              <a:p>
                <a:endParaRPr lang="en-US"/>
              </a:p>
            </p:txBody>
          </p:sp>
          <p:sp>
            <p:nvSpPr>
              <p:cNvPr id="72333" name="Freeform 160"/>
              <p:cNvSpPr>
                <a:spLocks/>
              </p:cNvSpPr>
              <p:nvPr/>
            </p:nvSpPr>
            <p:spPr bwMode="auto">
              <a:xfrm>
                <a:off x="4881" y="1048"/>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334" name="Freeform 161"/>
              <p:cNvSpPr>
                <a:spLocks/>
              </p:cNvSpPr>
              <p:nvPr/>
            </p:nvSpPr>
            <p:spPr bwMode="auto">
              <a:xfrm>
                <a:off x="4881" y="1077"/>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335" name="Line 162"/>
              <p:cNvSpPr>
                <a:spLocks noChangeShapeType="1"/>
              </p:cNvSpPr>
              <p:nvPr/>
            </p:nvSpPr>
            <p:spPr bwMode="auto">
              <a:xfrm>
                <a:off x="4729" y="1019"/>
                <a:ext cx="11" cy="0"/>
              </a:xfrm>
              <a:prstGeom prst="line">
                <a:avLst/>
              </a:prstGeom>
              <a:noFill/>
              <a:ln w="1588" cap="rnd">
                <a:solidFill>
                  <a:srgbClr val="000000"/>
                </a:solidFill>
                <a:round/>
                <a:headEnd/>
                <a:tailEnd/>
              </a:ln>
            </p:spPr>
            <p:txBody>
              <a:bodyPr/>
              <a:lstStyle/>
              <a:p>
                <a:endParaRPr lang="en-US"/>
              </a:p>
            </p:txBody>
          </p:sp>
          <p:sp>
            <p:nvSpPr>
              <p:cNvPr id="72336" name="Freeform 163"/>
              <p:cNvSpPr>
                <a:spLocks/>
              </p:cNvSpPr>
              <p:nvPr/>
            </p:nvSpPr>
            <p:spPr bwMode="auto">
              <a:xfrm>
                <a:off x="4724" y="1016"/>
                <a:ext cx="7" cy="7"/>
              </a:xfrm>
              <a:custGeom>
                <a:avLst/>
                <a:gdLst>
                  <a:gd name="T0" fmla="*/ 0 w 249"/>
                  <a:gd name="T1" fmla="*/ 0 h 250"/>
                  <a:gd name="T2" fmla="*/ 0 w 249"/>
                  <a:gd name="T3" fmla="*/ 0 h 250"/>
                  <a:gd name="T4" fmla="*/ 0 w 249"/>
                  <a:gd name="T5" fmla="*/ 0 h 250"/>
                  <a:gd name="T6" fmla="*/ 0 w 249"/>
                  <a:gd name="T7" fmla="*/ 0 h 250"/>
                  <a:gd name="T8" fmla="*/ 0 w 249"/>
                  <a:gd name="T9" fmla="*/ 0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337" name="Freeform 164"/>
              <p:cNvSpPr>
                <a:spLocks/>
              </p:cNvSpPr>
              <p:nvPr/>
            </p:nvSpPr>
            <p:spPr bwMode="auto">
              <a:xfrm>
                <a:off x="4739" y="1016"/>
                <a:ext cx="6"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338" name="Rectangle 165"/>
              <p:cNvSpPr>
                <a:spLocks noChangeArrowheads="1"/>
              </p:cNvSpPr>
              <p:nvPr/>
            </p:nvSpPr>
            <p:spPr bwMode="auto">
              <a:xfrm rot="-5400000">
                <a:off x="4684" y="1114"/>
                <a:ext cx="2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339" name="Rectangle 166"/>
              <p:cNvSpPr>
                <a:spLocks noChangeArrowheads="1"/>
              </p:cNvSpPr>
              <p:nvPr/>
            </p:nvSpPr>
            <p:spPr bwMode="auto">
              <a:xfrm rot="-5400000">
                <a:off x="4689" y="1098"/>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340" name="Rectangle 167"/>
              <p:cNvSpPr>
                <a:spLocks noChangeArrowheads="1"/>
              </p:cNvSpPr>
              <p:nvPr/>
            </p:nvSpPr>
            <p:spPr bwMode="auto">
              <a:xfrm rot="-5400000">
                <a:off x="4688" y="1088"/>
                <a:ext cx="14"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341" name="Rectangle 168"/>
              <p:cNvSpPr>
                <a:spLocks noChangeArrowheads="1"/>
              </p:cNvSpPr>
              <p:nvPr/>
            </p:nvSpPr>
            <p:spPr bwMode="auto">
              <a:xfrm rot="-5400000">
                <a:off x="4689" y="1078"/>
                <a:ext cx="12"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342" name="Rectangle 169"/>
              <p:cNvSpPr>
                <a:spLocks noChangeArrowheads="1"/>
              </p:cNvSpPr>
              <p:nvPr/>
            </p:nvSpPr>
            <p:spPr bwMode="auto">
              <a:xfrm rot="-5400000">
                <a:off x="4688" y="1065"/>
                <a:ext cx="13"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2343" name="Rectangle 170"/>
              <p:cNvSpPr>
                <a:spLocks noChangeArrowheads="1"/>
              </p:cNvSpPr>
              <p:nvPr/>
            </p:nvSpPr>
            <p:spPr bwMode="auto">
              <a:xfrm rot="-5400000">
                <a:off x="4688" y="1053"/>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344" name="Rectangle 171"/>
              <p:cNvSpPr>
                <a:spLocks noChangeArrowheads="1"/>
              </p:cNvSpPr>
              <p:nvPr/>
            </p:nvSpPr>
            <p:spPr bwMode="auto">
              <a:xfrm rot="-5400000">
                <a:off x="4685" y="1032"/>
                <a:ext cx="21"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345" name="Rectangle 172"/>
              <p:cNvSpPr>
                <a:spLocks noChangeArrowheads="1"/>
              </p:cNvSpPr>
              <p:nvPr/>
            </p:nvSpPr>
            <p:spPr bwMode="auto">
              <a:xfrm rot="-5400000">
                <a:off x="4689" y="1019"/>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346" name="Rectangle 173"/>
              <p:cNvSpPr>
                <a:spLocks noChangeArrowheads="1"/>
              </p:cNvSpPr>
              <p:nvPr/>
            </p:nvSpPr>
            <p:spPr bwMode="auto">
              <a:xfrm rot="-5400000">
                <a:off x="4687" y="1010"/>
                <a:ext cx="13"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347" name="Rectangle 174"/>
              <p:cNvSpPr>
                <a:spLocks noChangeArrowheads="1"/>
              </p:cNvSpPr>
              <p:nvPr/>
            </p:nvSpPr>
            <p:spPr bwMode="auto">
              <a:xfrm rot="-5400000">
                <a:off x="4690" y="1000"/>
                <a:ext cx="9"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348" name="Rectangle 175"/>
              <p:cNvSpPr>
                <a:spLocks noChangeArrowheads="1"/>
              </p:cNvSpPr>
              <p:nvPr/>
            </p:nvSpPr>
            <p:spPr bwMode="auto">
              <a:xfrm>
                <a:off x="4973" y="914"/>
                <a:ext cx="52" cy="329"/>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349" name="Rectangle 176"/>
              <p:cNvSpPr>
                <a:spLocks noChangeArrowheads="1"/>
              </p:cNvSpPr>
              <p:nvPr/>
            </p:nvSpPr>
            <p:spPr bwMode="auto">
              <a:xfrm>
                <a:off x="4973" y="914"/>
                <a:ext cx="52" cy="329"/>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350" name="Rectangle 177"/>
              <p:cNvSpPr>
                <a:spLocks noChangeArrowheads="1"/>
              </p:cNvSpPr>
              <p:nvPr/>
            </p:nvSpPr>
            <p:spPr bwMode="auto">
              <a:xfrm rot="-5400000">
                <a:off x="4996" y="1095"/>
                <a:ext cx="12"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2351" name="Rectangle 178"/>
              <p:cNvSpPr>
                <a:spLocks noChangeArrowheads="1"/>
              </p:cNvSpPr>
              <p:nvPr/>
            </p:nvSpPr>
            <p:spPr bwMode="auto">
              <a:xfrm rot="-5400000">
                <a:off x="4994" y="1080"/>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352" name="Rectangle 179"/>
              <p:cNvSpPr>
                <a:spLocks noChangeArrowheads="1"/>
              </p:cNvSpPr>
              <p:nvPr/>
            </p:nvSpPr>
            <p:spPr bwMode="auto">
              <a:xfrm rot="-5400000">
                <a:off x="4996" y="1070"/>
                <a:ext cx="10" cy="22"/>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2353" name="Rectangle 180"/>
              <p:cNvSpPr>
                <a:spLocks noChangeArrowheads="1"/>
              </p:cNvSpPr>
              <p:nvPr/>
            </p:nvSpPr>
            <p:spPr bwMode="auto">
              <a:xfrm rot="-5400000">
                <a:off x="4992" y="1057"/>
                <a:ext cx="15"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2354" name="Rectangle 181"/>
              <p:cNvSpPr>
                <a:spLocks noChangeArrowheads="1"/>
              </p:cNvSpPr>
              <p:nvPr/>
            </p:nvSpPr>
            <p:spPr bwMode="auto">
              <a:xfrm rot="-5400000">
                <a:off x="4994" y="1047"/>
                <a:ext cx="9"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2355" name="Rectangle 182"/>
              <p:cNvSpPr>
                <a:spLocks noChangeArrowheads="1"/>
              </p:cNvSpPr>
              <p:nvPr/>
            </p:nvSpPr>
            <p:spPr bwMode="auto">
              <a:xfrm rot="-5400000">
                <a:off x="4996" y="1039"/>
                <a:ext cx="7"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2356" name="Rectangle 183"/>
              <p:cNvSpPr>
                <a:spLocks noChangeArrowheads="1"/>
              </p:cNvSpPr>
              <p:nvPr/>
            </p:nvSpPr>
            <p:spPr bwMode="auto">
              <a:xfrm rot="-5400000">
                <a:off x="4996" y="1032"/>
                <a:ext cx="10"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357" name="Rectangle 184"/>
              <p:cNvSpPr>
                <a:spLocks noChangeArrowheads="1"/>
              </p:cNvSpPr>
              <p:nvPr/>
            </p:nvSpPr>
            <p:spPr bwMode="auto">
              <a:xfrm rot="-5400000">
                <a:off x="4993" y="1023"/>
                <a:ext cx="13" cy="23"/>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2358" name="Line 185"/>
              <p:cNvSpPr>
                <a:spLocks noChangeShapeType="1"/>
              </p:cNvSpPr>
              <p:nvPr/>
            </p:nvSpPr>
            <p:spPr bwMode="auto">
              <a:xfrm>
                <a:off x="4954" y="1214"/>
                <a:ext cx="9" cy="0"/>
              </a:xfrm>
              <a:prstGeom prst="line">
                <a:avLst/>
              </a:prstGeom>
              <a:noFill/>
              <a:ln w="1588" cap="rnd">
                <a:solidFill>
                  <a:srgbClr val="000000"/>
                </a:solidFill>
                <a:round/>
                <a:headEnd/>
                <a:tailEnd/>
              </a:ln>
            </p:spPr>
            <p:txBody>
              <a:bodyPr/>
              <a:lstStyle/>
              <a:p>
                <a:endParaRPr lang="en-US"/>
              </a:p>
            </p:txBody>
          </p:sp>
          <p:sp>
            <p:nvSpPr>
              <p:cNvPr id="72359" name="Freeform 186"/>
              <p:cNvSpPr>
                <a:spLocks/>
              </p:cNvSpPr>
              <p:nvPr/>
            </p:nvSpPr>
            <p:spPr bwMode="auto">
              <a:xfrm>
                <a:off x="4949" y="1210"/>
                <a:ext cx="6"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360" name="Freeform 187"/>
              <p:cNvSpPr>
                <a:spLocks/>
              </p:cNvSpPr>
              <p:nvPr/>
            </p:nvSpPr>
            <p:spPr bwMode="auto">
              <a:xfrm>
                <a:off x="4961" y="1210"/>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361" name="Line 188"/>
              <p:cNvSpPr>
                <a:spLocks noChangeShapeType="1"/>
              </p:cNvSpPr>
              <p:nvPr/>
            </p:nvSpPr>
            <p:spPr bwMode="auto">
              <a:xfrm>
                <a:off x="4954" y="1110"/>
                <a:ext cx="9" cy="0"/>
              </a:xfrm>
              <a:prstGeom prst="line">
                <a:avLst/>
              </a:prstGeom>
              <a:noFill/>
              <a:ln w="1588" cap="rnd">
                <a:solidFill>
                  <a:srgbClr val="000000"/>
                </a:solidFill>
                <a:round/>
                <a:headEnd/>
                <a:tailEnd/>
              </a:ln>
            </p:spPr>
            <p:txBody>
              <a:bodyPr/>
              <a:lstStyle/>
              <a:p>
                <a:endParaRPr lang="en-US"/>
              </a:p>
            </p:txBody>
          </p:sp>
          <p:sp>
            <p:nvSpPr>
              <p:cNvPr id="72362" name="Freeform 189"/>
              <p:cNvSpPr>
                <a:spLocks/>
              </p:cNvSpPr>
              <p:nvPr/>
            </p:nvSpPr>
            <p:spPr bwMode="auto">
              <a:xfrm>
                <a:off x="4949" y="1106"/>
                <a:ext cx="6"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363" name="Freeform 190"/>
              <p:cNvSpPr>
                <a:spLocks/>
              </p:cNvSpPr>
              <p:nvPr/>
            </p:nvSpPr>
            <p:spPr bwMode="auto">
              <a:xfrm>
                <a:off x="4961" y="1106"/>
                <a:ext cx="7" cy="7"/>
              </a:xfrm>
              <a:custGeom>
                <a:avLst/>
                <a:gdLst>
                  <a:gd name="T0" fmla="*/ 0 w 249"/>
                  <a:gd name="T1" fmla="*/ 0 h 250"/>
                  <a:gd name="T2" fmla="*/ 0 w 249"/>
                  <a:gd name="T3" fmla="*/ 0 h 250"/>
                  <a:gd name="T4" fmla="*/ 0 w 249"/>
                  <a:gd name="T5" fmla="*/ 0 h 250"/>
                  <a:gd name="T6" fmla="*/ 0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364" name="Line 191"/>
              <p:cNvSpPr>
                <a:spLocks noChangeShapeType="1"/>
              </p:cNvSpPr>
              <p:nvPr/>
            </p:nvSpPr>
            <p:spPr bwMode="auto">
              <a:xfrm>
                <a:off x="4954" y="1020"/>
                <a:ext cx="9" cy="0"/>
              </a:xfrm>
              <a:prstGeom prst="line">
                <a:avLst/>
              </a:prstGeom>
              <a:noFill/>
              <a:ln w="1588" cap="rnd">
                <a:solidFill>
                  <a:srgbClr val="000000"/>
                </a:solidFill>
                <a:round/>
                <a:headEnd/>
                <a:tailEnd/>
              </a:ln>
            </p:spPr>
            <p:txBody>
              <a:bodyPr/>
              <a:lstStyle/>
              <a:p>
                <a:endParaRPr lang="en-US"/>
              </a:p>
            </p:txBody>
          </p:sp>
          <p:sp>
            <p:nvSpPr>
              <p:cNvPr id="72365" name="Freeform 192"/>
              <p:cNvSpPr>
                <a:spLocks/>
              </p:cNvSpPr>
              <p:nvPr/>
            </p:nvSpPr>
            <p:spPr bwMode="auto">
              <a:xfrm>
                <a:off x="4949" y="1017"/>
                <a:ext cx="6" cy="7"/>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366" name="Freeform 193"/>
              <p:cNvSpPr>
                <a:spLocks/>
              </p:cNvSpPr>
              <p:nvPr/>
            </p:nvSpPr>
            <p:spPr bwMode="auto">
              <a:xfrm>
                <a:off x="4961" y="1017"/>
                <a:ext cx="7" cy="7"/>
              </a:xfrm>
              <a:custGeom>
                <a:avLst/>
                <a:gdLst>
                  <a:gd name="T0" fmla="*/ 0 w 249"/>
                  <a:gd name="T1" fmla="*/ 0 h 249"/>
                  <a:gd name="T2" fmla="*/ 0 w 249"/>
                  <a:gd name="T3" fmla="*/ 0 h 249"/>
                  <a:gd name="T4" fmla="*/ 0 w 249"/>
                  <a:gd name="T5" fmla="*/ 0 h 249"/>
                  <a:gd name="T6" fmla="*/ 0 w 249"/>
                  <a:gd name="T7" fmla="*/ 0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367" name="Rectangle 194"/>
              <p:cNvSpPr>
                <a:spLocks noChangeArrowheads="1"/>
              </p:cNvSpPr>
              <p:nvPr/>
            </p:nvSpPr>
            <p:spPr bwMode="auto">
              <a:xfrm>
                <a:off x="4749" y="918"/>
                <a:ext cx="194" cy="4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368" name="Rectangle 195"/>
              <p:cNvSpPr>
                <a:spLocks noChangeArrowheads="1"/>
              </p:cNvSpPr>
              <p:nvPr/>
            </p:nvSpPr>
            <p:spPr bwMode="auto">
              <a:xfrm>
                <a:off x="4749" y="918"/>
                <a:ext cx="194" cy="4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369" name="Rectangle 196"/>
              <p:cNvSpPr>
                <a:spLocks noChangeArrowheads="1"/>
              </p:cNvSpPr>
              <p:nvPr/>
            </p:nvSpPr>
            <p:spPr bwMode="auto">
              <a:xfrm>
                <a:off x="4782" y="927"/>
                <a:ext cx="98" cy="29"/>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Applications</a:t>
                </a:r>
                <a:endParaRPr lang="en-US" sz="1600" b="0">
                  <a:latin typeface="Calibri" pitchFamily="34" charset="0"/>
                </a:endParaRPr>
              </a:p>
            </p:txBody>
          </p:sp>
          <p:sp>
            <p:nvSpPr>
              <p:cNvPr id="72370" name="Line 197"/>
              <p:cNvSpPr>
                <a:spLocks noChangeShapeType="1"/>
              </p:cNvSpPr>
              <p:nvPr/>
            </p:nvSpPr>
            <p:spPr bwMode="auto">
              <a:xfrm>
                <a:off x="4955" y="944"/>
                <a:ext cx="9" cy="0"/>
              </a:xfrm>
              <a:prstGeom prst="line">
                <a:avLst/>
              </a:prstGeom>
              <a:noFill/>
              <a:ln w="1588" cap="rnd">
                <a:solidFill>
                  <a:srgbClr val="000000"/>
                </a:solidFill>
                <a:round/>
                <a:headEnd/>
                <a:tailEnd/>
              </a:ln>
            </p:spPr>
            <p:txBody>
              <a:bodyPr/>
              <a:lstStyle/>
              <a:p>
                <a:endParaRPr lang="en-US"/>
              </a:p>
            </p:txBody>
          </p:sp>
          <p:sp>
            <p:nvSpPr>
              <p:cNvPr id="72371" name="Freeform 198"/>
              <p:cNvSpPr>
                <a:spLocks/>
              </p:cNvSpPr>
              <p:nvPr/>
            </p:nvSpPr>
            <p:spPr bwMode="auto">
              <a:xfrm>
                <a:off x="4950" y="941"/>
                <a:ext cx="6"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372" name="Freeform 199"/>
              <p:cNvSpPr>
                <a:spLocks/>
              </p:cNvSpPr>
              <p:nvPr/>
            </p:nvSpPr>
            <p:spPr bwMode="auto">
              <a:xfrm>
                <a:off x="4962"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373" name="Line 200"/>
              <p:cNvSpPr>
                <a:spLocks noChangeShapeType="1"/>
              </p:cNvSpPr>
              <p:nvPr/>
            </p:nvSpPr>
            <p:spPr bwMode="auto">
              <a:xfrm>
                <a:off x="4728" y="944"/>
                <a:ext cx="10" cy="0"/>
              </a:xfrm>
              <a:prstGeom prst="line">
                <a:avLst/>
              </a:prstGeom>
              <a:noFill/>
              <a:ln w="1588" cap="rnd">
                <a:solidFill>
                  <a:srgbClr val="000000"/>
                </a:solidFill>
                <a:round/>
                <a:headEnd/>
                <a:tailEnd/>
              </a:ln>
            </p:spPr>
            <p:txBody>
              <a:bodyPr/>
              <a:lstStyle/>
              <a:p>
                <a:endParaRPr lang="en-US"/>
              </a:p>
            </p:txBody>
          </p:sp>
          <p:sp>
            <p:nvSpPr>
              <p:cNvPr id="72374" name="Freeform 201"/>
              <p:cNvSpPr>
                <a:spLocks/>
              </p:cNvSpPr>
              <p:nvPr/>
            </p:nvSpPr>
            <p:spPr bwMode="auto">
              <a:xfrm>
                <a:off x="4723" y="941"/>
                <a:ext cx="7" cy="6"/>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375" name="Freeform 202"/>
              <p:cNvSpPr>
                <a:spLocks/>
              </p:cNvSpPr>
              <p:nvPr/>
            </p:nvSpPr>
            <p:spPr bwMode="auto">
              <a:xfrm>
                <a:off x="4736" y="941"/>
                <a:ext cx="7" cy="6"/>
              </a:xfrm>
              <a:custGeom>
                <a:avLst/>
                <a:gdLst>
                  <a:gd name="T0" fmla="*/ 0 w 249"/>
                  <a:gd name="T1" fmla="*/ 0 h 249"/>
                  <a:gd name="T2" fmla="*/ 0 w 249"/>
                  <a:gd name="T3" fmla="*/ 0 h 249"/>
                  <a:gd name="T4" fmla="*/ 0 w 249"/>
                  <a:gd name="T5" fmla="*/ 0 h 249"/>
                  <a:gd name="T6" fmla="*/ 0 w 249"/>
                  <a:gd name="T7" fmla="*/ 0 h 249"/>
                  <a:gd name="T8" fmla="*/ 0 w 249"/>
                  <a:gd name="T9" fmla="*/ 0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376" name="Line 203"/>
              <p:cNvSpPr>
                <a:spLocks noChangeShapeType="1"/>
              </p:cNvSpPr>
              <p:nvPr/>
            </p:nvSpPr>
            <p:spPr bwMode="auto">
              <a:xfrm>
                <a:off x="4845" y="968"/>
                <a:ext cx="0" cy="27"/>
              </a:xfrm>
              <a:prstGeom prst="line">
                <a:avLst/>
              </a:prstGeom>
              <a:noFill/>
              <a:ln w="1588" cap="rnd">
                <a:solidFill>
                  <a:srgbClr val="000000"/>
                </a:solidFill>
                <a:round/>
                <a:headEnd/>
                <a:tailEnd/>
              </a:ln>
            </p:spPr>
            <p:txBody>
              <a:bodyPr/>
              <a:lstStyle/>
              <a:p>
                <a:endParaRPr lang="en-US"/>
              </a:p>
            </p:txBody>
          </p:sp>
          <p:sp>
            <p:nvSpPr>
              <p:cNvPr id="72377" name="Freeform 204"/>
              <p:cNvSpPr>
                <a:spLocks/>
              </p:cNvSpPr>
              <p:nvPr/>
            </p:nvSpPr>
            <p:spPr bwMode="auto">
              <a:xfrm>
                <a:off x="4842" y="963"/>
                <a:ext cx="7" cy="7"/>
              </a:xfrm>
              <a:custGeom>
                <a:avLst/>
                <a:gdLst>
                  <a:gd name="T0" fmla="*/ 0 w 250"/>
                  <a:gd name="T1" fmla="*/ 0 h 249"/>
                  <a:gd name="T2" fmla="*/ 0 w 250"/>
                  <a:gd name="T3" fmla="*/ 0 h 249"/>
                  <a:gd name="T4" fmla="*/ 0 w 250"/>
                  <a:gd name="T5" fmla="*/ 0 h 249"/>
                  <a:gd name="T6" fmla="*/ 0 w 250"/>
                  <a:gd name="T7" fmla="*/ 0 h 249"/>
                  <a:gd name="T8" fmla="*/ 0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378" name="Freeform 205"/>
              <p:cNvSpPr>
                <a:spLocks/>
              </p:cNvSpPr>
              <p:nvPr/>
            </p:nvSpPr>
            <p:spPr bwMode="auto">
              <a:xfrm>
                <a:off x="4842" y="993"/>
                <a:ext cx="7" cy="7"/>
              </a:xfrm>
              <a:custGeom>
                <a:avLst/>
                <a:gdLst>
                  <a:gd name="T0" fmla="*/ 0 w 250"/>
                  <a:gd name="T1" fmla="*/ 0 h 249"/>
                  <a:gd name="T2" fmla="*/ 0 w 250"/>
                  <a:gd name="T3" fmla="*/ 0 h 249"/>
                  <a:gd name="T4" fmla="*/ 0 w 250"/>
                  <a:gd name="T5" fmla="*/ 0 h 249"/>
                  <a:gd name="T6" fmla="*/ 0 w 250"/>
                  <a:gd name="T7" fmla="*/ 0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2379" name="Line 206"/>
              <p:cNvSpPr>
                <a:spLocks noChangeShapeType="1"/>
              </p:cNvSpPr>
              <p:nvPr/>
            </p:nvSpPr>
            <p:spPr bwMode="auto">
              <a:xfrm>
                <a:off x="4884" y="1149"/>
                <a:ext cx="0" cy="24"/>
              </a:xfrm>
              <a:prstGeom prst="line">
                <a:avLst/>
              </a:prstGeom>
              <a:noFill/>
              <a:ln w="1588" cap="rnd">
                <a:solidFill>
                  <a:srgbClr val="000000"/>
                </a:solidFill>
                <a:round/>
                <a:headEnd/>
                <a:tailEnd/>
              </a:ln>
            </p:spPr>
            <p:txBody>
              <a:bodyPr/>
              <a:lstStyle/>
              <a:p>
                <a:endParaRPr lang="en-US"/>
              </a:p>
            </p:txBody>
          </p:sp>
          <p:sp>
            <p:nvSpPr>
              <p:cNvPr id="72380" name="Freeform 207"/>
              <p:cNvSpPr>
                <a:spLocks/>
              </p:cNvSpPr>
              <p:nvPr/>
            </p:nvSpPr>
            <p:spPr bwMode="auto">
              <a:xfrm>
                <a:off x="4881" y="1144"/>
                <a:ext cx="7" cy="7"/>
              </a:xfrm>
              <a:custGeom>
                <a:avLst/>
                <a:gdLst>
                  <a:gd name="T0" fmla="*/ 0 w 250"/>
                  <a:gd name="T1" fmla="*/ 0 h 250"/>
                  <a:gd name="T2" fmla="*/ 0 w 250"/>
                  <a:gd name="T3" fmla="*/ 0 h 250"/>
                  <a:gd name="T4" fmla="*/ 0 w 250"/>
                  <a:gd name="T5" fmla="*/ 0 h 250"/>
                  <a:gd name="T6" fmla="*/ 0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381" name="Freeform 208"/>
              <p:cNvSpPr>
                <a:spLocks/>
              </p:cNvSpPr>
              <p:nvPr/>
            </p:nvSpPr>
            <p:spPr bwMode="auto">
              <a:xfrm>
                <a:off x="4881" y="1171"/>
                <a:ext cx="7" cy="7"/>
              </a:xfrm>
              <a:custGeom>
                <a:avLst/>
                <a:gdLst>
                  <a:gd name="T0" fmla="*/ 0 w 250"/>
                  <a:gd name="T1" fmla="*/ 0 h 250"/>
                  <a:gd name="T2" fmla="*/ 0 w 250"/>
                  <a:gd name="T3" fmla="*/ 0 h 250"/>
                  <a:gd name="T4" fmla="*/ 0 w 250"/>
                  <a:gd name="T5" fmla="*/ 0 h 250"/>
                  <a:gd name="T6" fmla="*/ 0 w 250"/>
                  <a:gd name="T7" fmla="*/ 0 h 250"/>
                  <a:gd name="T8" fmla="*/ 0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382" name="Rectangle 209"/>
              <p:cNvSpPr>
                <a:spLocks noChangeArrowheads="1"/>
              </p:cNvSpPr>
              <p:nvPr/>
            </p:nvSpPr>
            <p:spPr bwMode="auto">
              <a:xfrm>
                <a:off x="4842" y="1218"/>
                <a:ext cx="70" cy="28"/>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Ethernet</a:t>
                </a:r>
                <a:endParaRPr lang="en-US" sz="1600" b="0">
                  <a:latin typeface="Calibri" pitchFamily="34" charset="0"/>
                </a:endParaRPr>
              </a:p>
            </p:txBody>
          </p:sp>
        </p:grpSp>
        <p:sp>
          <p:nvSpPr>
            <p:cNvPr id="72383" name="Rectangle 210"/>
            <p:cNvSpPr>
              <a:spLocks noChangeArrowheads="1"/>
            </p:cNvSpPr>
            <p:nvPr/>
          </p:nvSpPr>
          <p:spPr bwMode="auto">
            <a:xfrm>
              <a:off x="4386" y="1563"/>
              <a:ext cx="197" cy="153"/>
            </a:xfrm>
            <a:prstGeom prst="rect">
              <a:avLst/>
            </a:prstGeom>
            <a:noFill/>
            <a:ln w="9525">
              <a:noFill/>
              <a:miter lim="800000"/>
              <a:headEnd/>
              <a:tailEnd/>
            </a:ln>
          </p:spPr>
          <p:txBody>
            <a:bodyPr wrap="none" lIns="0" tIns="0" rIns="0" bIns="0">
              <a:spAutoFit/>
            </a:bodyPr>
            <a:lstStyle/>
            <a:p>
              <a:r>
                <a:rPr lang="en-US" sz="900">
                  <a:solidFill>
                    <a:srgbClr val="C80000"/>
                  </a:solidFill>
                  <a:latin typeface="Calibri" pitchFamily="34" charset="0"/>
                </a:rPr>
                <a:t>Central</a:t>
              </a:r>
            </a:p>
            <a:p>
              <a:r>
                <a:rPr lang="en-US" sz="900">
                  <a:solidFill>
                    <a:srgbClr val="C80000"/>
                  </a:solidFill>
                  <a:latin typeface="Calibri" pitchFamily="34" charset="0"/>
                </a:rPr>
                <a:t>Host</a:t>
              </a:r>
              <a:endParaRPr lang="en-US" sz="1600" b="0">
                <a:solidFill>
                  <a:srgbClr val="C80000"/>
                </a:solidFill>
                <a:latin typeface="Calibri" pitchFamily="34" charset="0"/>
              </a:endParaRPr>
            </a:p>
          </p:txBody>
        </p:sp>
        <p:sp>
          <p:nvSpPr>
            <p:cNvPr id="72384" name="Rectangle 211"/>
            <p:cNvSpPr>
              <a:spLocks noChangeArrowheads="1"/>
            </p:cNvSpPr>
            <p:nvPr/>
          </p:nvSpPr>
          <p:spPr bwMode="auto">
            <a:xfrm>
              <a:off x="3970" y="1567"/>
              <a:ext cx="241" cy="154"/>
            </a:xfrm>
            <a:prstGeom prst="rect">
              <a:avLst/>
            </a:prstGeom>
            <a:noFill/>
            <a:ln w="9525">
              <a:noFill/>
              <a:miter lim="800000"/>
              <a:headEnd/>
              <a:tailEnd/>
            </a:ln>
          </p:spPr>
          <p:txBody>
            <a:bodyPr wrap="none" lIns="0" tIns="0" rIns="0" bIns="0">
              <a:spAutoFit/>
            </a:bodyPr>
            <a:lstStyle/>
            <a:p>
              <a:r>
                <a:rPr lang="en-US" sz="900">
                  <a:latin typeface="Calibri" pitchFamily="34" charset="0"/>
                </a:rPr>
                <a:t>Central</a:t>
              </a:r>
            </a:p>
            <a:p>
              <a:r>
                <a:rPr lang="en-US" sz="900">
                  <a:latin typeface="Calibri" pitchFamily="34" charset="0"/>
                </a:rPr>
                <a:t>Gateway</a:t>
              </a:r>
              <a:endParaRPr lang="en-US" sz="1600" b="0">
                <a:latin typeface="Calibri" pitchFamily="34" charset="0"/>
              </a:endParaRPr>
            </a:p>
          </p:txBody>
        </p:sp>
        <p:sp>
          <p:nvSpPr>
            <p:cNvPr id="72385" name="Freeform 212"/>
            <p:cNvSpPr>
              <a:spLocks/>
            </p:cNvSpPr>
            <p:nvPr/>
          </p:nvSpPr>
          <p:spPr bwMode="auto">
            <a:xfrm>
              <a:off x="4081" y="1535"/>
              <a:ext cx="846" cy="545"/>
            </a:xfrm>
            <a:custGeom>
              <a:avLst/>
              <a:gdLst>
                <a:gd name="T0" fmla="*/ 2147483647 w 3592"/>
                <a:gd name="T1" fmla="*/ 0 h 5104"/>
                <a:gd name="T2" fmla="*/ 0 w 3592"/>
                <a:gd name="T3" fmla="*/ 2147483647 h 5104"/>
                <a:gd name="T4" fmla="*/ 0 w 3592"/>
                <a:gd name="T5" fmla="*/ 2147483647 h 5104"/>
                <a:gd name="T6" fmla="*/ 2147483647 w 3592"/>
                <a:gd name="T7" fmla="*/ 2147483647 h 5104"/>
                <a:gd name="T8" fmla="*/ 2147483647 w 3592"/>
                <a:gd name="T9" fmla="*/ 2147483647 h 5104"/>
                <a:gd name="T10" fmla="*/ 2147483647 w 3592"/>
                <a:gd name="T11" fmla="*/ 2147483647 h 5104"/>
                <a:gd name="T12" fmla="*/ 2147483647 w 3592"/>
                <a:gd name="T13" fmla="*/ 2147483647 h 5104"/>
                <a:gd name="T14" fmla="*/ 2147483647 w 3592"/>
                <a:gd name="T15" fmla="*/ 0 h 5104"/>
                <a:gd name="T16" fmla="*/ 2147483647 w 359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92"/>
                <a:gd name="T28" fmla="*/ 0 h 5104"/>
                <a:gd name="T29" fmla="*/ 3592 w 359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92" h="5104">
                  <a:moveTo>
                    <a:pt x="599" y="0"/>
                  </a:moveTo>
                  <a:cubicBezTo>
                    <a:pt x="269" y="0"/>
                    <a:pt x="0" y="268"/>
                    <a:pt x="0" y="599"/>
                  </a:cubicBezTo>
                  <a:lnTo>
                    <a:pt x="0" y="4506"/>
                  </a:lnTo>
                  <a:cubicBezTo>
                    <a:pt x="0" y="4836"/>
                    <a:pt x="269" y="5104"/>
                    <a:pt x="599" y="5104"/>
                  </a:cubicBezTo>
                  <a:lnTo>
                    <a:pt x="2994" y="5104"/>
                  </a:lnTo>
                  <a:cubicBezTo>
                    <a:pt x="3324" y="5104"/>
                    <a:pt x="3592" y="4836"/>
                    <a:pt x="3592" y="4506"/>
                  </a:cubicBezTo>
                  <a:lnTo>
                    <a:pt x="3592" y="599"/>
                  </a:lnTo>
                  <a:cubicBezTo>
                    <a:pt x="3592" y="268"/>
                    <a:pt x="3324" y="0"/>
                    <a:pt x="2994" y="0"/>
                  </a:cubicBezTo>
                  <a:lnTo>
                    <a:pt x="599" y="0"/>
                  </a:lnTo>
                  <a:close/>
                </a:path>
              </a:pathLst>
            </a:custGeom>
            <a:noFill/>
            <a:ln w="28575" cap="rnd">
              <a:solidFill>
                <a:srgbClr val="C80000"/>
              </a:solidFill>
              <a:round/>
              <a:headEnd/>
              <a:tailEnd/>
            </a:ln>
          </p:spPr>
          <p:txBody>
            <a:bodyPr/>
            <a:lstStyle/>
            <a:p>
              <a:endParaRPr lang="en-US"/>
            </a:p>
          </p:txBody>
        </p:sp>
        <p:sp>
          <p:nvSpPr>
            <p:cNvPr id="72386" name="Rectangle 254"/>
            <p:cNvSpPr>
              <a:spLocks noChangeArrowheads="1"/>
            </p:cNvSpPr>
            <p:nvPr/>
          </p:nvSpPr>
          <p:spPr bwMode="auto">
            <a:xfrm>
              <a:off x="2962" y="2004"/>
              <a:ext cx="784" cy="76"/>
            </a:xfrm>
            <a:prstGeom prst="rect">
              <a:avLst/>
            </a:prstGeom>
            <a:solidFill>
              <a:schemeClr val="bg1"/>
            </a:solidFill>
            <a:ln w="9525">
              <a:noFill/>
              <a:miter lim="800000"/>
              <a:headEnd/>
              <a:tailEnd/>
            </a:ln>
          </p:spPr>
          <p:txBody>
            <a:bodyPr wrap="none" lIns="0" tIns="0" rIns="0" bIns="0">
              <a:spAutoFit/>
            </a:bodyPr>
            <a:lstStyle/>
            <a:p>
              <a:r>
                <a:rPr lang="en-US" sz="900">
                  <a:solidFill>
                    <a:srgbClr val="000000"/>
                  </a:solidFill>
                  <a:latin typeface="Calibri" pitchFamily="34" charset="0"/>
                </a:rPr>
                <a:t>Traffic Centre/Service Centre</a:t>
              </a:r>
              <a:endParaRPr lang="en-US" sz="1600" b="0">
                <a:latin typeface="Calibri" pitchFamily="34" charset="0"/>
              </a:endParaRPr>
            </a:p>
          </p:txBody>
        </p:sp>
        <p:sp>
          <p:nvSpPr>
            <p:cNvPr id="72387" name="Freeform 255"/>
            <p:cNvSpPr>
              <a:spLocks/>
            </p:cNvSpPr>
            <p:nvPr/>
          </p:nvSpPr>
          <p:spPr bwMode="auto">
            <a:xfrm>
              <a:off x="3742" y="1895"/>
              <a:ext cx="315" cy="102"/>
            </a:xfrm>
            <a:custGeom>
              <a:avLst/>
              <a:gdLst>
                <a:gd name="T0" fmla="*/ 0 w 407"/>
                <a:gd name="T1" fmla="*/ 0 h 173"/>
                <a:gd name="T2" fmla="*/ 2147483647 w 407"/>
                <a:gd name="T3" fmla="*/ 2147483647 h 173"/>
                <a:gd name="T4" fmla="*/ 2147483647 w 407"/>
                <a:gd name="T5" fmla="*/ 2147483647 h 173"/>
                <a:gd name="T6" fmla="*/ 2147483647 w 407"/>
                <a:gd name="T7" fmla="*/ 2147483647 h 173"/>
                <a:gd name="T8" fmla="*/ 2147483647 w 407"/>
                <a:gd name="T9" fmla="*/ 2147483647 h 173"/>
                <a:gd name="T10" fmla="*/ 0 60000 65536"/>
                <a:gd name="T11" fmla="*/ 0 60000 65536"/>
                <a:gd name="T12" fmla="*/ 0 60000 65536"/>
                <a:gd name="T13" fmla="*/ 0 60000 65536"/>
                <a:gd name="T14" fmla="*/ 0 60000 65536"/>
                <a:gd name="T15" fmla="*/ 0 w 407"/>
                <a:gd name="T16" fmla="*/ 0 h 173"/>
                <a:gd name="T17" fmla="*/ 407 w 407"/>
                <a:gd name="T18" fmla="*/ 173 h 173"/>
              </a:gdLst>
              <a:ahLst/>
              <a:cxnLst>
                <a:cxn ang="T10">
                  <a:pos x="T0" y="T1"/>
                </a:cxn>
                <a:cxn ang="T11">
                  <a:pos x="T2" y="T3"/>
                </a:cxn>
                <a:cxn ang="T12">
                  <a:pos x="T4" y="T5"/>
                </a:cxn>
                <a:cxn ang="T13">
                  <a:pos x="T6" y="T7"/>
                </a:cxn>
                <a:cxn ang="T14">
                  <a:pos x="T8" y="T9"/>
                </a:cxn>
              </a:cxnLst>
              <a:rect l="T15" t="T16" r="T17" b="T18"/>
              <a:pathLst>
                <a:path w="407" h="173">
                  <a:moveTo>
                    <a:pt x="0" y="0"/>
                  </a:moveTo>
                  <a:cubicBezTo>
                    <a:pt x="19" y="5"/>
                    <a:pt x="81" y="3"/>
                    <a:pt x="113" y="28"/>
                  </a:cubicBezTo>
                  <a:cubicBezTo>
                    <a:pt x="145" y="53"/>
                    <a:pt x="149" y="132"/>
                    <a:pt x="190" y="153"/>
                  </a:cubicBezTo>
                  <a:cubicBezTo>
                    <a:pt x="231" y="173"/>
                    <a:pt x="324" y="167"/>
                    <a:pt x="360" y="150"/>
                  </a:cubicBezTo>
                  <a:cubicBezTo>
                    <a:pt x="395" y="133"/>
                    <a:pt x="397" y="71"/>
                    <a:pt x="407" y="51"/>
                  </a:cubicBezTo>
                </a:path>
              </a:pathLst>
            </a:custGeom>
            <a:noFill/>
            <a:ln w="17463">
              <a:solidFill>
                <a:srgbClr val="000000"/>
              </a:solidFill>
              <a:round/>
              <a:headEnd/>
              <a:tailEnd/>
            </a:ln>
          </p:spPr>
          <p:txBody>
            <a:bodyPr/>
            <a:lstStyle/>
            <a:p>
              <a:endParaRPr lang="en-US"/>
            </a:p>
          </p:txBody>
        </p:sp>
        <p:sp>
          <p:nvSpPr>
            <p:cNvPr id="72388" name="Rectangle 257"/>
            <p:cNvSpPr>
              <a:spLocks noChangeArrowheads="1"/>
            </p:cNvSpPr>
            <p:nvPr/>
          </p:nvSpPr>
          <p:spPr bwMode="auto">
            <a:xfrm>
              <a:off x="4209" y="1108"/>
              <a:ext cx="1079" cy="119"/>
            </a:xfrm>
            <a:prstGeom prst="rect">
              <a:avLst/>
            </a:prstGeom>
            <a:noFill/>
            <a:ln w="9525">
              <a:noFill/>
              <a:miter lim="800000"/>
              <a:headEnd/>
              <a:tailEnd/>
            </a:ln>
          </p:spPr>
          <p:txBody>
            <a:bodyPr lIns="0" tIns="0" rIns="0" bIns="0">
              <a:spAutoFit/>
            </a:bodyPr>
            <a:lstStyle/>
            <a:p>
              <a:r>
                <a:rPr lang="en-US" sz="1400">
                  <a:latin typeface="Calibri" pitchFamily="34" charset="0"/>
                </a:rPr>
                <a:t>Central ITS Station</a:t>
              </a:r>
            </a:p>
          </p:txBody>
        </p:sp>
        <p:pic>
          <p:nvPicPr>
            <p:cNvPr id="72389" name="Picture 1131"/>
            <p:cNvPicPr>
              <a:picLocks noChangeAspect="1" noChangeArrowheads="1"/>
            </p:cNvPicPr>
            <p:nvPr/>
          </p:nvPicPr>
          <p:blipFill>
            <a:blip r:embed="rId3"/>
            <a:srcRect/>
            <a:stretch>
              <a:fillRect/>
            </a:stretch>
          </p:blipFill>
          <p:spPr bwMode="auto">
            <a:xfrm>
              <a:off x="2970" y="1498"/>
              <a:ext cx="773" cy="438"/>
            </a:xfrm>
            <a:prstGeom prst="rect">
              <a:avLst/>
            </a:prstGeom>
            <a:noFill/>
            <a:ln w="9525">
              <a:solidFill>
                <a:schemeClr val="bg2"/>
              </a:solidFill>
              <a:miter lim="800000"/>
              <a:headEnd/>
              <a:tailEnd/>
            </a:ln>
          </p:spPr>
        </p:pic>
        <p:sp>
          <p:nvSpPr>
            <p:cNvPr id="72390" name="AutoShape 672"/>
            <p:cNvSpPr>
              <a:spLocks noChangeAspect="1" noChangeArrowheads="1" noTextEdit="1"/>
            </p:cNvSpPr>
            <p:nvPr/>
          </p:nvSpPr>
          <p:spPr bwMode="auto">
            <a:xfrm>
              <a:off x="2930" y="1072"/>
              <a:ext cx="2358" cy="1189"/>
            </a:xfrm>
            <a:prstGeom prst="rect">
              <a:avLst/>
            </a:prstGeom>
            <a:noFill/>
            <a:ln w="38100">
              <a:solidFill>
                <a:srgbClr val="002D86"/>
              </a:solidFill>
              <a:miter lim="800000"/>
              <a:headEnd/>
              <a:tailEnd/>
            </a:ln>
          </p:spPr>
          <p:txBody>
            <a:bodyPr/>
            <a:lstStyle/>
            <a:p>
              <a:endParaRPr lang="en-US"/>
            </a:p>
          </p:txBody>
        </p:sp>
        <p:sp>
          <p:nvSpPr>
            <p:cNvPr id="72391" name="AutoShape 672"/>
            <p:cNvSpPr>
              <a:spLocks noChangeAspect="1" noChangeArrowheads="1" noTextEdit="1"/>
            </p:cNvSpPr>
            <p:nvPr/>
          </p:nvSpPr>
          <p:spPr bwMode="auto">
            <a:xfrm>
              <a:off x="612" y="1072"/>
              <a:ext cx="2251" cy="1189"/>
            </a:xfrm>
            <a:prstGeom prst="rect">
              <a:avLst/>
            </a:prstGeom>
            <a:noFill/>
            <a:ln w="38100">
              <a:solidFill>
                <a:srgbClr val="002D86"/>
              </a:solidFill>
              <a:miter lim="800000"/>
              <a:headEnd/>
              <a:tailEnd/>
            </a:ln>
          </p:spPr>
          <p:txBody>
            <a:bodyPr/>
            <a:lstStyle/>
            <a:p>
              <a:endParaRPr lang="en-US"/>
            </a:p>
          </p:txBody>
        </p:sp>
        <p:sp>
          <p:nvSpPr>
            <p:cNvPr id="72392" name="Line 1455"/>
            <p:cNvSpPr>
              <a:spLocks noChangeShapeType="1"/>
            </p:cNvSpPr>
            <p:nvPr/>
          </p:nvSpPr>
          <p:spPr bwMode="auto">
            <a:xfrm flipH="1">
              <a:off x="1491" y="1901"/>
              <a:ext cx="240" cy="0"/>
            </a:xfrm>
            <a:prstGeom prst="line">
              <a:avLst/>
            </a:prstGeom>
            <a:noFill/>
            <a:ln w="38100">
              <a:solidFill>
                <a:schemeClr val="tx1"/>
              </a:solidFill>
              <a:round/>
              <a:headEnd type="triangle" w="med" len="med"/>
              <a:tailEnd type="triangle" w="med" len="med"/>
            </a:ln>
          </p:spPr>
          <p:txBody>
            <a:bodyPr lIns="180000" tIns="180000" rIns="180000" bIns="180000" anchor="ctr">
              <a:spAutoFit/>
            </a:bodyPr>
            <a:lstStyle/>
            <a:p>
              <a:endParaRPr lang="en-US"/>
            </a:p>
          </p:txBody>
        </p:sp>
        <p:sp>
          <p:nvSpPr>
            <p:cNvPr id="72393" name="Rectangle 259"/>
            <p:cNvSpPr>
              <a:spLocks noChangeArrowheads="1"/>
            </p:cNvSpPr>
            <p:nvPr/>
          </p:nvSpPr>
          <p:spPr bwMode="auto">
            <a:xfrm>
              <a:off x="4090" y="2366"/>
              <a:ext cx="1239" cy="120"/>
            </a:xfrm>
            <a:prstGeom prst="rect">
              <a:avLst/>
            </a:prstGeom>
            <a:noFill/>
            <a:ln w="9525">
              <a:noFill/>
              <a:miter lim="800000"/>
              <a:headEnd/>
              <a:tailEnd/>
            </a:ln>
          </p:spPr>
          <p:txBody>
            <a:bodyPr lIns="0" tIns="0" rIns="0" bIns="0">
              <a:spAutoFit/>
            </a:bodyPr>
            <a:lstStyle/>
            <a:p>
              <a:r>
                <a:rPr lang="en-US" sz="1400">
                  <a:latin typeface="Calibri" pitchFamily="34" charset="0"/>
                </a:rPr>
                <a:t>Roadside ITS Station</a:t>
              </a:r>
            </a:p>
          </p:txBody>
        </p:sp>
        <p:sp>
          <p:nvSpPr>
            <p:cNvPr id="72394" name="Freeform 260"/>
            <p:cNvSpPr>
              <a:spLocks noEditPoints="1"/>
            </p:cNvSpPr>
            <p:nvPr/>
          </p:nvSpPr>
          <p:spPr bwMode="auto">
            <a:xfrm>
              <a:off x="4967" y="3113"/>
              <a:ext cx="26" cy="66"/>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2395" name="Line 261"/>
            <p:cNvSpPr>
              <a:spLocks noChangeShapeType="1"/>
            </p:cNvSpPr>
            <p:nvPr/>
          </p:nvSpPr>
          <p:spPr bwMode="auto">
            <a:xfrm>
              <a:off x="3908" y="3179"/>
              <a:ext cx="1124" cy="0"/>
            </a:xfrm>
            <a:prstGeom prst="line">
              <a:avLst/>
            </a:prstGeom>
            <a:noFill/>
            <a:ln w="38100">
              <a:solidFill>
                <a:srgbClr val="000000"/>
              </a:solidFill>
              <a:round/>
              <a:headEnd/>
              <a:tailEnd/>
            </a:ln>
          </p:spPr>
          <p:txBody>
            <a:bodyPr/>
            <a:lstStyle/>
            <a:p>
              <a:endParaRPr lang="en-US"/>
            </a:p>
          </p:txBody>
        </p:sp>
        <p:sp>
          <p:nvSpPr>
            <p:cNvPr id="72396" name="Freeform 262"/>
            <p:cNvSpPr>
              <a:spLocks noEditPoints="1"/>
            </p:cNvSpPr>
            <p:nvPr/>
          </p:nvSpPr>
          <p:spPr bwMode="auto">
            <a:xfrm>
              <a:off x="4724" y="3114"/>
              <a:ext cx="27" cy="66"/>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29"/>
                  </a:lnTo>
                  <a:lnTo>
                    <a:pt x="23" y="29"/>
                  </a:lnTo>
                  <a:lnTo>
                    <a:pt x="23" y="82"/>
                  </a:lnTo>
                  <a:lnTo>
                    <a:pt x="12" y="82"/>
                  </a:lnTo>
                  <a:close/>
                  <a:moveTo>
                    <a:pt x="35" y="76"/>
                  </a:moveTo>
                  <a:lnTo>
                    <a:pt x="18" y="112"/>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p>
          </p:txBody>
        </p:sp>
        <p:sp>
          <p:nvSpPr>
            <p:cNvPr id="72397" name="Freeform 263"/>
            <p:cNvSpPr>
              <a:spLocks noEditPoints="1"/>
            </p:cNvSpPr>
            <p:nvPr/>
          </p:nvSpPr>
          <p:spPr bwMode="auto">
            <a:xfrm>
              <a:off x="4378" y="3113"/>
              <a:ext cx="28" cy="66"/>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2"/>
                  </a:moveTo>
                  <a:lnTo>
                    <a:pt x="12" y="30"/>
                  </a:lnTo>
                  <a:lnTo>
                    <a:pt x="24" y="30"/>
                  </a:lnTo>
                  <a:lnTo>
                    <a:pt x="24" y="82"/>
                  </a:lnTo>
                  <a:lnTo>
                    <a:pt x="12" y="82"/>
                  </a:lnTo>
                  <a:close/>
                  <a:moveTo>
                    <a:pt x="35" y="77"/>
                  </a:moveTo>
                  <a:lnTo>
                    <a:pt x="18" y="112"/>
                  </a:lnTo>
                  <a:lnTo>
                    <a:pt x="0" y="77"/>
                  </a:lnTo>
                  <a:lnTo>
                    <a:pt x="35" y="77"/>
                  </a:lnTo>
                  <a:close/>
                  <a:moveTo>
                    <a:pt x="0" y="36"/>
                  </a:moveTo>
                  <a:lnTo>
                    <a:pt x="18" y="0"/>
                  </a:lnTo>
                  <a:lnTo>
                    <a:pt x="35"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2398" name="Freeform 264"/>
            <p:cNvSpPr>
              <a:spLocks noEditPoints="1"/>
            </p:cNvSpPr>
            <p:nvPr/>
          </p:nvSpPr>
          <p:spPr bwMode="auto">
            <a:xfrm>
              <a:off x="4013" y="3111"/>
              <a:ext cx="26" cy="66"/>
            </a:xfrm>
            <a:custGeom>
              <a:avLst/>
              <a:gdLst>
                <a:gd name="T0" fmla="*/ 2147483647 w 35"/>
                <a:gd name="T1" fmla="*/ 2147483647 h 112"/>
                <a:gd name="T2" fmla="*/ 2147483647 w 35"/>
                <a:gd name="T3" fmla="*/ 2147483647 h 112"/>
                <a:gd name="T4" fmla="*/ 2147483647 w 35"/>
                <a:gd name="T5" fmla="*/ 2147483647 h 112"/>
                <a:gd name="T6" fmla="*/ 2147483647 w 35"/>
                <a:gd name="T7" fmla="*/ 2147483647 h 112"/>
                <a:gd name="T8" fmla="*/ 2147483647 w 35"/>
                <a:gd name="T9" fmla="*/ 2147483647 h 112"/>
                <a:gd name="T10" fmla="*/ 2147483647 w 35"/>
                <a:gd name="T11" fmla="*/ 2147483647 h 112"/>
                <a:gd name="T12" fmla="*/ 2147483647 w 35"/>
                <a:gd name="T13" fmla="*/ 2147483647 h 112"/>
                <a:gd name="T14" fmla="*/ 0 w 35"/>
                <a:gd name="T15" fmla="*/ 2147483647 h 112"/>
                <a:gd name="T16" fmla="*/ 2147483647 w 35"/>
                <a:gd name="T17" fmla="*/ 2147483647 h 112"/>
                <a:gd name="T18" fmla="*/ 0 w 35"/>
                <a:gd name="T19" fmla="*/ 2147483647 h 112"/>
                <a:gd name="T20" fmla="*/ 2147483647 w 35"/>
                <a:gd name="T21" fmla="*/ 0 h 112"/>
                <a:gd name="T22" fmla="*/ 2147483647 w 35"/>
                <a:gd name="T23" fmla="*/ 2147483647 h 112"/>
                <a:gd name="T24" fmla="*/ 0 w 35"/>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2"/>
                <a:gd name="T41" fmla="*/ 35 w 35"/>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2">
                  <a:moveTo>
                    <a:pt x="12" y="83"/>
                  </a:moveTo>
                  <a:lnTo>
                    <a:pt x="12" y="30"/>
                  </a:lnTo>
                  <a:lnTo>
                    <a:pt x="23" y="30"/>
                  </a:lnTo>
                  <a:lnTo>
                    <a:pt x="23" y="83"/>
                  </a:lnTo>
                  <a:lnTo>
                    <a:pt x="12" y="83"/>
                  </a:lnTo>
                  <a:close/>
                  <a:moveTo>
                    <a:pt x="35" y="77"/>
                  </a:moveTo>
                  <a:lnTo>
                    <a:pt x="17" y="112"/>
                  </a:lnTo>
                  <a:lnTo>
                    <a:pt x="0" y="77"/>
                  </a:lnTo>
                  <a:lnTo>
                    <a:pt x="35" y="77"/>
                  </a:lnTo>
                  <a:close/>
                  <a:moveTo>
                    <a:pt x="0" y="36"/>
                  </a:moveTo>
                  <a:lnTo>
                    <a:pt x="17" y="0"/>
                  </a:lnTo>
                  <a:lnTo>
                    <a:pt x="35"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2399" name="Freeform 294"/>
            <p:cNvSpPr>
              <a:spLocks/>
            </p:cNvSpPr>
            <p:nvPr/>
          </p:nvSpPr>
          <p:spPr bwMode="auto">
            <a:xfrm>
              <a:off x="3605" y="2584"/>
              <a:ext cx="164" cy="73"/>
            </a:xfrm>
            <a:custGeom>
              <a:avLst/>
              <a:gdLst>
                <a:gd name="T0" fmla="*/ 0 w 145"/>
                <a:gd name="T1" fmla="*/ 2147483647 h 89"/>
                <a:gd name="T2" fmla="*/ 2147483647 w 145"/>
                <a:gd name="T3" fmla="*/ 0 h 89"/>
                <a:gd name="T4" fmla="*/ 2147483647 w 145"/>
                <a:gd name="T5" fmla="*/ 0 h 89"/>
                <a:gd name="T6" fmla="*/ 2147483647 w 145"/>
                <a:gd name="T7" fmla="*/ 2147483647 h 89"/>
                <a:gd name="T8" fmla="*/ 0 w 145"/>
                <a:gd name="T9" fmla="*/ 2147483647 h 89"/>
                <a:gd name="T10" fmla="*/ 0 60000 65536"/>
                <a:gd name="T11" fmla="*/ 0 60000 65536"/>
                <a:gd name="T12" fmla="*/ 0 60000 65536"/>
                <a:gd name="T13" fmla="*/ 0 60000 65536"/>
                <a:gd name="T14" fmla="*/ 0 60000 65536"/>
                <a:gd name="T15" fmla="*/ 0 w 145"/>
                <a:gd name="T16" fmla="*/ 0 h 89"/>
                <a:gd name="T17" fmla="*/ 145 w 145"/>
                <a:gd name="T18" fmla="*/ 89 h 89"/>
              </a:gdLst>
              <a:ahLst/>
              <a:cxnLst>
                <a:cxn ang="T10">
                  <a:pos x="T0" y="T1"/>
                </a:cxn>
                <a:cxn ang="T11">
                  <a:pos x="T2" y="T3"/>
                </a:cxn>
                <a:cxn ang="T12">
                  <a:pos x="T4" y="T5"/>
                </a:cxn>
                <a:cxn ang="T13">
                  <a:pos x="T6" y="T7"/>
                </a:cxn>
                <a:cxn ang="T14">
                  <a:pos x="T8" y="T9"/>
                </a:cxn>
              </a:cxnLst>
              <a:rect l="T15" t="T16" r="T17" b="T18"/>
              <a:pathLst>
                <a:path w="145" h="89">
                  <a:moveTo>
                    <a:pt x="0" y="89"/>
                  </a:moveTo>
                  <a:lnTo>
                    <a:pt x="37" y="0"/>
                  </a:lnTo>
                  <a:lnTo>
                    <a:pt x="109" y="0"/>
                  </a:lnTo>
                  <a:lnTo>
                    <a:pt x="145" y="89"/>
                  </a:lnTo>
                  <a:lnTo>
                    <a:pt x="0" y="89"/>
                  </a:lnTo>
                  <a:close/>
                </a:path>
              </a:pathLst>
            </a:custGeom>
            <a:solidFill>
              <a:srgbClr val="0033CC"/>
            </a:solidFill>
            <a:ln w="4763" cap="rnd">
              <a:solidFill>
                <a:srgbClr val="000000"/>
              </a:solidFill>
              <a:round/>
              <a:headEnd/>
              <a:tailEnd/>
            </a:ln>
          </p:spPr>
          <p:txBody>
            <a:bodyPr/>
            <a:lstStyle/>
            <a:p>
              <a:endParaRPr lang="en-US"/>
            </a:p>
          </p:txBody>
        </p:sp>
        <p:sp>
          <p:nvSpPr>
            <p:cNvPr id="72400" name="Rectangle 295"/>
            <p:cNvSpPr>
              <a:spLocks noChangeArrowheads="1"/>
            </p:cNvSpPr>
            <p:nvPr/>
          </p:nvSpPr>
          <p:spPr bwMode="auto">
            <a:xfrm>
              <a:off x="3649" y="2584"/>
              <a:ext cx="82" cy="76"/>
            </a:xfrm>
            <a:prstGeom prst="rect">
              <a:avLst/>
            </a:prstGeom>
            <a:noFill/>
            <a:ln w="9525">
              <a:noFill/>
              <a:miter lim="800000"/>
              <a:headEnd/>
              <a:tailEnd/>
            </a:ln>
          </p:spPr>
          <p:txBody>
            <a:bodyPr wrap="none" lIns="0" tIns="0" rIns="0" bIns="0">
              <a:spAutoFit/>
            </a:bodyPr>
            <a:lstStyle/>
            <a:p>
              <a:r>
                <a:rPr lang="en-US" sz="900">
                  <a:solidFill>
                    <a:srgbClr val="FFFFFF"/>
                  </a:solidFill>
                  <a:latin typeface="Calibri" pitchFamily="34" charset="0"/>
                </a:rPr>
                <a:t>5.9</a:t>
              </a:r>
              <a:endParaRPr lang="en-US" sz="900" b="0">
                <a:latin typeface="Calibri" pitchFamily="34" charset="0"/>
              </a:endParaRPr>
            </a:p>
          </p:txBody>
        </p:sp>
        <p:sp>
          <p:nvSpPr>
            <p:cNvPr id="72401" name="Freeform 266"/>
            <p:cNvSpPr>
              <a:spLocks/>
            </p:cNvSpPr>
            <p:nvPr/>
          </p:nvSpPr>
          <p:spPr bwMode="auto">
            <a:xfrm>
              <a:off x="3216" y="2949"/>
              <a:ext cx="266" cy="285"/>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w="9525">
              <a:noFill/>
              <a:round/>
              <a:headEnd/>
              <a:tailEnd/>
            </a:ln>
          </p:spPr>
          <p:txBody>
            <a:bodyPr/>
            <a:lstStyle/>
            <a:p>
              <a:endParaRPr lang="en-US"/>
            </a:p>
          </p:txBody>
        </p:sp>
        <p:sp>
          <p:nvSpPr>
            <p:cNvPr id="72402" name="Freeform 267"/>
            <p:cNvSpPr>
              <a:spLocks/>
            </p:cNvSpPr>
            <p:nvPr/>
          </p:nvSpPr>
          <p:spPr bwMode="auto">
            <a:xfrm>
              <a:off x="3216" y="2949"/>
              <a:ext cx="266" cy="285"/>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p:spPr>
          <p:txBody>
            <a:bodyPr/>
            <a:lstStyle/>
            <a:p>
              <a:endParaRPr lang="en-US"/>
            </a:p>
          </p:txBody>
        </p:sp>
        <p:sp>
          <p:nvSpPr>
            <p:cNvPr id="72403" name="Freeform 269"/>
            <p:cNvSpPr>
              <a:spLocks/>
            </p:cNvSpPr>
            <p:nvPr/>
          </p:nvSpPr>
          <p:spPr bwMode="auto">
            <a:xfrm>
              <a:off x="3597" y="2949"/>
              <a:ext cx="267" cy="285"/>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w="9525">
              <a:noFill/>
              <a:round/>
              <a:headEnd/>
              <a:tailEnd/>
            </a:ln>
          </p:spPr>
          <p:txBody>
            <a:bodyPr/>
            <a:lstStyle/>
            <a:p>
              <a:endParaRPr lang="en-US"/>
            </a:p>
          </p:txBody>
        </p:sp>
        <p:sp>
          <p:nvSpPr>
            <p:cNvPr id="72404" name="Freeform 270"/>
            <p:cNvSpPr>
              <a:spLocks/>
            </p:cNvSpPr>
            <p:nvPr/>
          </p:nvSpPr>
          <p:spPr bwMode="auto">
            <a:xfrm>
              <a:off x="3597" y="2949"/>
              <a:ext cx="267" cy="285"/>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p:spPr>
          <p:txBody>
            <a:bodyPr/>
            <a:lstStyle/>
            <a:p>
              <a:endParaRPr lang="en-US"/>
            </a:p>
          </p:txBody>
        </p:sp>
        <p:sp>
          <p:nvSpPr>
            <p:cNvPr id="72405" name="Freeform 272"/>
            <p:cNvSpPr>
              <a:spLocks/>
            </p:cNvSpPr>
            <p:nvPr/>
          </p:nvSpPr>
          <p:spPr bwMode="auto">
            <a:xfrm>
              <a:off x="3216" y="2949"/>
              <a:ext cx="648" cy="531"/>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w="9525">
              <a:noFill/>
              <a:round/>
              <a:headEnd/>
              <a:tailEnd/>
            </a:ln>
          </p:spPr>
          <p:txBody>
            <a:bodyPr/>
            <a:lstStyle/>
            <a:p>
              <a:endParaRPr lang="en-US"/>
            </a:p>
          </p:txBody>
        </p:sp>
        <p:sp>
          <p:nvSpPr>
            <p:cNvPr id="72406" name="Freeform 273"/>
            <p:cNvSpPr>
              <a:spLocks/>
            </p:cNvSpPr>
            <p:nvPr/>
          </p:nvSpPr>
          <p:spPr bwMode="auto">
            <a:xfrm>
              <a:off x="3216" y="2949"/>
              <a:ext cx="648" cy="531"/>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p:spPr>
          <p:txBody>
            <a:bodyPr/>
            <a:lstStyle/>
            <a:p>
              <a:endParaRPr lang="en-US"/>
            </a:p>
          </p:txBody>
        </p:sp>
        <p:sp>
          <p:nvSpPr>
            <p:cNvPr id="72407" name="Line 274"/>
            <p:cNvSpPr>
              <a:spLocks noChangeShapeType="1"/>
            </p:cNvSpPr>
            <p:nvPr/>
          </p:nvSpPr>
          <p:spPr bwMode="auto">
            <a:xfrm flipV="1">
              <a:off x="3216" y="2949"/>
              <a:ext cx="257" cy="285"/>
            </a:xfrm>
            <a:prstGeom prst="line">
              <a:avLst/>
            </a:prstGeom>
            <a:noFill/>
            <a:ln w="19050">
              <a:solidFill>
                <a:srgbClr val="FFD300"/>
              </a:solidFill>
              <a:round/>
              <a:headEnd/>
              <a:tailEnd/>
            </a:ln>
          </p:spPr>
          <p:txBody>
            <a:bodyPr/>
            <a:lstStyle/>
            <a:p>
              <a:endParaRPr lang="en-US"/>
            </a:p>
          </p:txBody>
        </p:sp>
        <p:sp>
          <p:nvSpPr>
            <p:cNvPr id="72408" name="Line 275"/>
            <p:cNvSpPr>
              <a:spLocks noChangeShapeType="1"/>
            </p:cNvSpPr>
            <p:nvPr/>
          </p:nvSpPr>
          <p:spPr bwMode="auto">
            <a:xfrm flipH="1" flipV="1">
              <a:off x="3597" y="2949"/>
              <a:ext cx="267" cy="285"/>
            </a:xfrm>
            <a:prstGeom prst="line">
              <a:avLst/>
            </a:prstGeom>
            <a:noFill/>
            <a:ln w="19050">
              <a:solidFill>
                <a:srgbClr val="FFD300"/>
              </a:solidFill>
              <a:round/>
              <a:headEnd/>
              <a:tailEnd/>
            </a:ln>
          </p:spPr>
          <p:txBody>
            <a:bodyPr/>
            <a:lstStyle/>
            <a:p>
              <a:endParaRPr lang="en-US"/>
            </a:p>
          </p:txBody>
        </p:sp>
        <p:sp>
          <p:nvSpPr>
            <p:cNvPr id="72409" name="Freeform 276"/>
            <p:cNvSpPr>
              <a:spLocks noEditPoints="1"/>
            </p:cNvSpPr>
            <p:nvPr/>
          </p:nvSpPr>
          <p:spPr bwMode="auto">
            <a:xfrm>
              <a:off x="3402" y="2945"/>
              <a:ext cx="113" cy="539"/>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p>
          </p:txBody>
        </p:sp>
        <p:sp>
          <p:nvSpPr>
            <p:cNvPr id="72410" name="Freeform 277"/>
            <p:cNvSpPr>
              <a:spLocks noEditPoints="1"/>
            </p:cNvSpPr>
            <p:nvPr/>
          </p:nvSpPr>
          <p:spPr bwMode="auto">
            <a:xfrm>
              <a:off x="3545" y="2945"/>
              <a:ext cx="103" cy="537"/>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p>
          </p:txBody>
        </p:sp>
        <p:sp>
          <p:nvSpPr>
            <p:cNvPr id="72411" name="Freeform 278"/>
            <p:cNvSpPr>
              <a:spLocks noEditPoints="1"/>
            </p:cNvSpPr>
            <p:nvPr/>
          </p:nvSpPr>
          <p:spPr bwMode="auto">
            <a:xfrm>
              <a:off x="3616" y="3164"/>
              <a:ext cx="185" cy="277"/>
            </a:xfrm>
            <a:custGeom>
              <a:avLst/>
              <a:gdLst>
                <a:gd name="T0" fmla="*/ 2147483647 w 237"/>
                <a:gd name="T1" fmla="*/ 0 h 171"/>
                <a:gd name="T2" fmla="*/ 2147483647 w 237"/>
                <a:gd name="T3" fmla="*/ 2147483647 h 171"/>
                <a:gd name="T4" fmla="*/ 2147483647 w 237"/>
                <a:gd name="T5" fmla="*/ 2147483647 h 171"/>
                <a:gd name="T6" fmla="*/ 2147483647 w 237"/>
                <a:gd name="T7" fmla="*/ 2147483647 h 171"/>
                <a:gd name="T8" fmla="*/ 2147483647 w 237"/>
                <a:gd name="T9" fmla="*/ 2147483647 h 171"/>
                <a:gd name="T10" fmla="*/ 2147483647 w 237"/>
                <a:gd name="T11" fmla="*/ 2147483647 h 171"/>
                <a:gd name="T12" fmla="*/ 2147483647 w 237"/>
                <a:gd name="T13" fmla="*/ 2147483647 h 171"/>
                <a:gd name="T14" fmla="*/ 2147483647 w 237"/>
                <a:gd name="T15" fmla="*/ 2147483647 h 171"/>
                <a:gd name="T16" fmla="*/ 2147483647 w 237"/>
                <a:gd name="T17" fmla="*/ 2147483647 h 171"/>
                <a:gd name="T18" fmla="*/ 2147483647 w 237"/>
                <a:gd name="T19" fmla="*/ 2147483647 h 171"/>
                <a:gd name="T20" fmla="*/ 2147483647 w 237"/>
                <a:gd name="T21" fmla="*/ 2147483647 h 171"/>
                <a:gd name="T22" fmla="*/ 2147483647 w 237"/>
                <a:gd name="T23" fmla="*/ 2147483647 h 171"/>
                <a:gd name="T24" fmla="*/ 2147483647 w 237"/>
                <a:gd name="T25" fmla="*/ 2147483647 h 171"/>
                <a:gd name="T26" fmla="*/ 2147483647 w 237"/>
                <a:gd name="T27" fmla="*/ 2147483647 h 171"/>
                <a:gd name="T28" fmla="*/ 2147483647 w 237"/>
                <a:gd name="T29" fmla="*/ 2147483647 h 171"/>
                <a:gd name="T30" fmla="*/ 2147483647 w 237"/>
                <a:gd name="T31" fmla="*/ 2147483647 h 171"/>
                <a:gd name="T32" fmla="*/ 2147483647 w 237"/>
                <a:gd name="T33" fmla="*/ 2147483647 h 171"/>
                <a:gd name="T34" fmla="*/ 2147483647 w 237"/>
                <a:gd name="T35" fmla="*/ 2147483647 h 171"/>
                <a:gd name="T36" fmla="*/ 2147483647 w 237"/>
                <a:gd name="T37" fmla="*/ 2147483647 h 171"/>
                <a:gd name="T38" fmla="*/ 2147483647 w 237"/>
                <a:gd name="T39" fmla="*/ 2147483647 h 171"/>
                <a:gd name="T40" fmla="*/ 2147483647 w 237"/>
                <a:gd name="T41" fmla="*/ 2147483647 h 171"/>
                <a:gd name="T42" fmla="*/ 2147483647 w 237"/>
                <a:gd name="T43" fmla="*/ 2147483647 h 171"/>
                <a:gd name="T44" fmla="*/ 2147483647 w 237"/>
                <a:gd name="T45" fmla="*/ 2147483647 h 171"/>
                <a:gd name="T46" fmla="*/ 2147483647 w 237"/>
                <a:gd name="T47" fmla="*/ 2147483647 h 171"/>
                <a:gd name="T48" fmla="*/ 2147483647 w 237"/>
                <a:gd name="T49" fmla="*/ 2147483647 h 171"/>
                <a:gd name="T50" fmla="*/ 2147483647 w 237"/>
                <a:gd name="T51" fmla="*/ 2147483647 h 171"/>
                <a:gd name="T52" fmla="*/ 2147483647 w 237"/>
                <a:gd name="T53" fmla="*/ 2147483647 h 171"/>
                <a:gd name="T54" fmla="*/ 2147483647 w 237"/>
                <a:gd name="T55" fmla="*/ 2147483647 h 171"/>
                <a:gd name="T56" fmla="*/ 2147483647 w 237"/>
                <a:gd name="T57" fmla="*/ 2147483647 h 171"/>
                <a:gd name="T58" fmla="*/ 2147483647 w 237"/>
                <a:gd name="T59" fmla="*/ 2147483647 h 171"/>
                <a:gd name="T60" fmla="*/ 2147483647 w 237"/>
                <a:gd name="T61" fmla="*/ 2147483647 h 171"/>
                <a:gd name="T62" fmla="*/ 2147483647 w 237"/>
                <a:gd name="T63" fmla="*/ 2147483647 h 171"/>
                <a:gd name="T64" fmla="*/ 2147483647 w 237"/>
                <a:gd name="T65" fmla="*/ 2147483647 h 171"/>
                <a:gd name="T66" fmla="*/ 2147483647 w 237"/>
                <a:gd name="T67" fmla="*/ 2147483647 h 171"/>
                <a:gd name="T68" fmla="*/ 2147483647 w 237"/>
                <a:gd name="T69" fmla="*/ 2147483647 h 171"/>
                <a:gd name="T70" fmla="*/ 2147483647 w 237"/>
                <a:gd name="T71" fmla="*/ 2147483647 h 171"/>
                <a:gd name="T72" fmla="*/ 2147483647 w 237"/>
                <a:gd name="T73" fmla="*/ 2147483647 h 171"/>
                <a:gd name="T74" fmla="*/ 2147483647 w 237"/>
                <a:gd name="T75" fmla="*/ 2147483647 h 171"/>
                <a:gd name="T76" fmla="*/ 2147483647 w 237"/>
                <a:gd name="T77" fmla="*/ 2147483647 h 171"/>
                <a:gd name="T78" fmla="*/ 2147483647 w 237"/>
                <a:gd name="T79" fmla="*/ 2147483647 h 171"/>
                <a:gd name="T80" fmla="*/ 2147483647 w 237"/>
                <a:gd name="T81" fmla="*/ 2147483647 h 171"/>
                <a:gd name="T82" fmla="*/ 2147483647 w 237"/>
                <a:gd name="T83" fmla="*/ 2147483647 h 171"/>
                <a:gd name="T84" fmla="*/ 2147483647 w 237"/>
                <a:gd name="T85" fmla="*/ 2147483647 h 171"/>
                <a:gd name="T86" fmla="*/ 2147483647 w 237"/>
                <a:gd name="T87" fmla="*/ 2147483647 h 171"/>
                <a:gd name="T88" fmla="*/ 2147483647 w 237"/>
                <a:gd name="T89" fmla="*/ 2147483647 h 171"/>
                <a:gd name="T90" fmla="*/ 2147483647 w 237"/>
                <a:gd name="T91" fmla="*/ 2147483647 h 171"/>
                <a:gd name="T92" fmla="*/ 2147483647 w 237"/>
                <a:gd name="T93" fmla="*/ 2147483647 h 171"/>
                <a:gd name="T94" fmla="*/ 2147483647 w 237"/>
                <a:gd name="T95" fmla="*/ 2147483647 h 171"/>
                <a:gd name="T96" fmla="*/ 2147483647 w 237"/>
                <a:gd name="T97" fmla="*/ 2147483647 h 171"/>
                <a:gd name="T98" fmla="*/ 2147483647 w 237"/>
                <a:gd name="T99" fmla="*/ 2147483647 h 171"/>
                <a:gd name="T100" fmla="*/ 2147483647 w 237"/>
                <a:gd name="T101" fmla="*/ 2147483647 h 171"/>
                <a:gd name="T102" fmla="*/ 2147483647 w 237"/>
                <a:gd name="T103" fmla="*/ 2147483647 h 171"/>
                <a:gd name="T104" fmla="*/ 2147483647 w 237"/>
                <a:gd name="T105" fmla="*/ 2147483647 h 171"/>
                <a:gd name="T106" fmla="*/ 2147483647 w 237"/>
                <a:gd name="T107" fmla="*/ 2147483647 h 171"/>
                <a:gd name="T108" fmla="*/ 2147483647 w 237"/>
                <a:gd name="T109" fmla="*/ 2147483647 h 171"/>
                <a:gd name="T110" fmla="*/ 2147483647 w 237"/>
                <a:gd name="T111" fmla="*/ 2147483647 h 171"/>
                <a:gd name="T112" fmla="*/ 2147483647 w 237"/>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171"/>
                <a:gd name="T173" fmla="*/ 237 w 237"/>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171">
                  <a:moveTo>
                    <a:pt x="124" y="9"/>
                  </a:moveTo>
                  <a:lnTo>
                    <a:pt x="118" y="9"/>
                  </a:lnTo>
                  <a:lnTo>
                    <a:pt x="115" y="9"/>
                  </a:lnTo>
                  <a:lnTo>
                    <a:pt x="115" y="0"/>
                  </a:lnTo>
                  <a:lnTo>
                    <a:pt x="118" y="0"/>
                  </a:lnTo>
                  <a:lnTo>
                    <a:pt x="124" y="0"/>
                  </a:lnTo>
                  <a:lnTo>
                    <a:pt x="124" y="9"/>
                  </a:lnTo>
                  <a:close/>
                  <a:moveTo>
                    <a:pt x="107" y="9"/>
                  </a:moveTo>
                  <a:lnTo>
                    <a:pt x="101" y="10"/>
                  </a:lnTo>
                  <a:lnTo>
                    <a:pt x="98" y="10"/>
                  </a:lnTo>
                  <a:lnTo>
                    <a:pt x="97" y="1"/>
                  </a:lnTo>
                  <a:lnTo>
                    <a:pt x="101" y="1"/>
                  </a:lnTo>
                  <a:lnTo>
                    <a:pt x="106" y="0"/>
                  </a:lnTo>
                  <a:lnTo>
                    <a:pt x="107" y="9"/>
                  </a:lnTo>
                  <a:close/>
                  <a:moveTo>
                    <a:pt x="90" y="11"/>
                  </a:moveTo>
                  <a:lnTo>
                    <a:pt x="85" y="12"/>
                  </a:lnTo>
                  <a:lnTo>
                    <a:pt x="81" y="13"/>
                  </a:lnTo>
                  <a:lnTo>
                    <a:pt x="79" y="5"/>
                  </a:lnTo>
                  <a:lnTo>
                    <a:pt x="84" y="4"/>
                  </a:lnTo>
                  <a:lnTo>
                    <a:pt x="88" y="3"/>
                  </a:lnTo>
                  <a:lnTo>
                    <a:pt x="90" y="11"/>
                  </a:lnTo>
                  <a:close/>
                  <a:moveTo>
                    <a:pt x="73" y="16"/>
                  </a:moveTo>
                  <a:lnTo>
                    <a:pt x="66" y="18"/>
                  </a:lnTo>
                  <a:lnTo>
                    <a:pt x="65" y="18"/>
                  </a:lnTo>
                  <a:lnTo>
                    <a:pt x="62" y="10"/>
                  </a:lnTo>
                  <a:lnTo>
                    <a:pt x="63" y="10"/>
                  </a:lnTo>
                  <a:lnTo>
                    <a:pt x="70" y="7"/>
                  </a:lnTo>
                  <a:lnTo>
                    <a:pt x="73" y="16"/>
                  </a:lnTo>
                  <a:close/>
                  <a:moveTo>
                    <a:pt x="57" y="22"/>
                  </a:moveTo>
                  <a:lnTo>
                    <a:pt x="57" y="22"/>
                  </a:lnTo>
                  <a:lnTo>
                    <a:pt x="50" y="26"/>
                  </a:lnTo>
                  <a:lnTo>
                    <a:pt x="46" y="18"/>
                  </a:lnTo>
                  <a:lnTo>
                    <a:pt x="53" y="14"/>
                  </a:lnTo>
                  <a:lnTo>
                    <a:pt x="54" y="14"/>
                  </a:lnTo>
                  <a:lnTo>
                    <a:pt x="57" y="22"/>
                  </a:lnTo>
                  <a:close/>
                  <a:moveTo>
                    <a:pt x="43" y="30"/>
                  </a:moveTo>
                  <a:lnTo>
                    <a:pt x="40" y="32"/>
                  </a:lnTo>
                  <a:lnTo>
                    <a:pt x="37" y="34"/>
                  </a:lnTo>
                  <a:lnTo>
                    <a:pt x="36" y="35"/>
                  </a:lnTo>
                  <a:lnTo>
                    <a:pt x="30" y="28"/>
                  </a:lnTo>
                  <a:lnTo>
                    <a:pt x="31" y="27"/>
                  </a:lnTo>
                  <a:lnTo>
                    <a:pt x="35" y="24"/>
                  </a:lnTo>
                  <a:lnTo>
                    <a:pt x="38" y="23"/>
                  </a:lnTo>
                  <a:lnTo>
                    <a:pt x="43" y="30"/>
                  </a:lnTo>
                  <a:close/>
                  <a:moveTo>
                    <a:pt x="29" y="41"/>
                  </a:moveTo>
                  <a:lnTo>
                    <a:pt x="27" y="43"/>
                  </a:lnTo>
                  <a:lnTo>
                    <a:pt x="24" y="46"/>
                  </a:lnTo>
                  <a:lnTo>
                    <a:pt x="24" y="47"/>
                  </a:lnTo>
                  <a:lnTo>
                    <a:pt x="17" y="41"/>
                  </a:lnTo>
                  <a:lnTo>
                    <a:pt x="18" y="40"/>
                  </a:lnTo>
                  <a:lnTo>
                    <a:pt x="21" y="37"/>
                  </a:lnTo>
                  <a:lnTo>
                    <a:pt x="23" y="35"/>
                  </a:lnTo>
                  <a:lnTo>
                    <a:pt x="29" y="41"/>
                  </a:lnTo>
                  <a:close/>
                  <a:moveTo>
                    <a:pt x="19" y="54"/>
                  </a:moveTo>
                  <a:lnTo>
                    <a:pt x="17" y="56"/>
                  </a:lnTo>
                  <a:lnTo>
                    <a:pt x="15" y="60"/>
                  </a:lnTo>
                  <a:lnTo>
                    <a:pt x="15" y="61"/>
                  </a:lnTo>
                  <a:lnTo>
                    <a:pt x="7" y="57"/>
                  </a:lnTo>
                  <a:lnTo>
                    <a:pt x="8" y="55"/>
                  </a:lnTo>
                  <a:lnTo>
                    <a:pt x="10" y="51"/>
                  </a:lnTo>
                  <a:lnTo>
                    <a:pt x="11" y="49"/>
                  </a:lnTo>
                  <a:lnTo>
                    <a:pt x="19" y="54"/>
                  </a:lnTo>
                  <a:close/>
                  <a:moveTo>
                    <a:pt x="12" y="69"/>
                  </a:moveTo>
                  <a:lnTo>
                    <a:pt x="11" y="70"/>
                  </a:lnTo>
                  <a:lnTo>
                    <a:pt x="10" y="74"/>
                  </a:lnTo>
                  <a:lnTo>
                    <a:pt x="10" y="77"/>
                  </a:lnTo>
                  <a:lnTo>
                    <a:pt x="1" y="75"/>
                  </a:lnTo>
                  <a:lnTo>
                    <a:pt x="2" y="72"/>
                  </a:lnTo>
                  <a:lnTo>
                    <a:pt x="3" y="68"/>
                  </a:lnTo>
                  <a:lnTo>
                    <a:pt x="3" y="66"/>
                  </a:lnTo>
                  <a:lnTo>
                    <a:pt x="12" y="69"/>
                  </a:lnTo>
                  <a:close/>
                  <a:moveTo>
                    <a:pt x="9" y="85"/>
                  </a:moveTo>
                  <a:lnTo>
                    <a:pt x="9" y="85"/>
                  </a:lnTo>
                  <a:lnTo>
                    <a:pt x="9" y="89"/>
                  </a:lnTo>
                  <a:lnTo>
                    <a:pt x="10" y="93"/>
                  </a:lnTo>
                  <a:lnTo>
                    <a:pt x="1" y="94"/>
                  </a:lnTo>
                  <a:lnTo>
                    <a:pt x="0" y="90"/>
                  </a:lnTo>
                  <a:lnTo>
                    <a:pt x="0" y="85"/>
                  </a:lnTo>
                  <a:lnTo>
                    <a:pt x="0" y="84"/>
                  </a:lnTo>
                  <a:lnTo>
                    <a:pt x="9" y="85"/>
                  </a:lnTo>
                  <a:close/>
                  <a:moveTo>
                    <a:pt x="11" y="101"/>
                  </a:moveTo>
                  <a:lnTo>
                    <a:pt x="12" y="104"/>
                  </a:lnTo>
                  <a:lnTo>
                    <a:pt x="14" y="108"/>
                  </a:lnTo>
                  <a:lnTo>
                    <a:pt x="6" y="112"/>
                  </a:lnTo>
                  <a:lnTo>
                    <a:pt x="6" y="111"/>
                  </a:lnTo>
                  <a:lnTo>
                    <a:pt x="4" y="107"/>
                  </a:lnTo>
                  <a:lnTo>
                    <a:pt x="3" y="103"/>
                  </a:lnTo>
                  <a:lnTo>
                    <a:pt x="11" y="101"/>
                  </a:lnTo>
                  <a:close/>
                  <a:moveTo>
                    <a:pt x="18" y="116"/>
                  </a:moveTo>
                  <a:lnTo>
                    <a:pt x="20" y="118"/>
                  </a:lnTo>
                  <a:lnTo>
                    <a:pt x="22" y="121"/>
                  </a:lnTo>
                  <a:lnTo>
                    <a:pt x="23" y="123"/>
                  </a:lnTo>
                  <a:lnTo>
                    <a:pt x="16" y="128"/>
                  </a:lnTo>
                  <a:lnTo>
                    <a:pt x="15" y="127"/>
                  </a:lnTo>
                  <a:lnTo>
                    <a:pt x="12" y="123"/>
                  </a:lnTo>
                  <a:lnTo>
                    <a:pt x="11" y="120"/>
                  </a:lnTo>
                  <a:lnTo>
                    <a:pt x="18" y="116"/>
                  </a:lnTo>
                  <a:close/>
                  <a:moveTo>
                    <a:pt x="28" y="129"/>
                  </a:moveTo>
                  <a:lnTo>
                    <a:pt x="30" y="131"/>
                  </a:lnTo>
                  <a:lnTo>
                    <a:pt x="34" y="134"/>
                  </a:lnTo>
                  <a:lnTo>
                    <a:pt x="35" y="134"/>
                  </a:lnTo>
                  <a:lnTo>
                    <a:pt x="29" y="141"/>
                  </a:lnTo>
                  <a:lnTo>
                    <a:pt x="28" y="140"/>
                  </a:lnTo>
                  <a:lnTo>
                    <a:pt x="24" y="137"/>
                  </a:lnTo>
                  <a:lnTo>
                    <a:pt x="22" y="135"/>
                  </a:lnTo>
                  <a:lnTo>
                    <a:pt x="28" y="129"/>
                  </a:lnTo>
                  <a:close/>
                  <a:moveTo>
                    <a:pt x="41" y="140"/>
                  </a:moveTo>
                  <a:lnTo>
                    <a:pt x="44" y="142"/>
                  </a:lnTo>
                  <a:lnTo>
                    <a:pt x="48" y="144"/>
                  </a:lnTo>
                  <a:lnTo>
                    <a:pt x="44" y="152"/>
                  </a:lnTo>
                  <a:lnTo>
                    <a:pt x="39" y="149"/>
                  </a:lnTo>
                  <a:lnTo>
                    <a:pt x="36" y="147"/>
                  </a:lnTo>
                  <a:lnTo>
                    <a:pt x="41" y="140"/>
                  </a:lnTo>
                  <a:close/>
                  <a:moveTo>
                    <a:pt x="56" y="148"/>
                  </a:moveTo>
                  <a:lnTo>
                    <a:pt x="57" y="149"/>
                  </a:lnTo>
                  <a:lnTo>
                    <a:pt x="64" y="152"/>
                  </a:lnTo>
                  <a:lnTo>
                    <a:pt x="60" y="160"/>
                  </a:lnTo>
                  <a:lnTo>
                    <a:pt x="53" y="156"/>
                  </a:lnTo>
                  <a:lnTo>
                    <a:pt x="52" y="156"/>
                  </a:lnTo>
                  <a:lnTo>
                    <a:pt x="56" y="148"/>
                  </a:lnTo>
                  <a:close/>
                  <a:moveTo>
                    <a:pt x="72" y="155"/>
                  </a:moveTo>
                  <a:lnTo>
                    <a:pt x="76" y="156"/>
                  </a:lnTo>
                  <a:lnTo>
                    <a:pt x="80" y="157"/>
                  </a:lnTo>
                  <a:lnTo>
                    <a:pt x="78" y="166"/>
                  </a:lnTo>
                  <a:lnTo>
                    <a:pt x="73" y="164"/>
                  </a:lnTo>
                  <a:lnTo>
                    <a:pt x="69" y="163"/>
                  </a:lnTo>
                  <a:lnTo>
                    <a:pt x="72" y="155"/>
                  </a:lnTo>
                  <a:close/>
                  <a:moveTo>
                    <a:pt x="88" y="159"/>
                  </a:moveTo>
                  <a:lnTo>
                    <a:pt x="91" y="159"/>
                  </a:lnTo>
                  <a:lnTo>
                    <a:pt x="96" y="160"/>
                  </a:lnTo>
                  <a:lnTo>
                    <a:pt x="97" y="160"/>
                  </a:lnTo>
                  <a:lnTo>
                    <a:pt x="96" y="169"/>
                  </a:lnTo>
                  <a:lnTo>
                    <a:pt x="95" y="169"/>
                  </a:lnTo>
                  <a:lnTo>
                    <a:pt x="89" y="168"/>
                  </a:lnTo>
                  <a:lnTo>
                    <a:pt x="87" y="168"/>
                  </a:lnTo>
                  <a:lnTo>
                    <a:pt x="88" y="159"/>
                  </a:lnTo>
                  <a:close/>
                  <a:moveTo>
                    <a:pt x="105" y="161"/>
                  </a:moveTo>
                  <a:lnTo>
                    <a:pt x="107" y="162"/>
                  </a:lnTo>
                  <a:lnTo>
                    <a:pt x="113" y="162"/>
                  </a:lnTo>
                  <a:lnTo>
                    <a:pt x="114" y="162"/>
                  </a:lnTo>
                  <a:lnTo>
                    <a:pt x="114" y="171"/>
                  </a:lnTo>
                  <a:lnTo>
                    <a:pt x="112" y="171"/>
                  </a:lnTo>
                  <a:lnTo>
                    <a:pt x="106" y="170"/>
                  </a:lnTo>
                  <a:lnTo>
                    <a:pt x="105" y="170"/>
                  </a:lnTo>
                  <a:lnTo>
                    <a:pt x="105" y="161"/>
                  </a:lnTo>
                  <a:close/>
                  <a:moveTo>
                    <a:pt x="123" y="162"/>
                  </a:moveTo>
                  <a:lnTo>
                    <a:pt x="124" y="162"/>
                  </a:lnTo>
                  <a:lnTo>
                    <a:pt x="130" y="162"/>
                  </a:lnTo>
                  <a:lnTo>
                    <a:pt x="131" y="161"/>
                  </a:lnTo>
                  <a:lnTo>
                    <a:pt x="132" y="170"/>
                  </a:lnTo>
                  <a:lnTo>
                    <a:pt x="130" y="170"/>
                  </a:lnTo>
                  <a:lnTo>
                    <a:pt x="124" y="171"/>
                  </a:lnTo>
                  <a:lnTo>
                    <a:pt x="123" y="171"/>
                  </a:lnTo>
                  <a:lnTo>
                    <a:pt x="123" y="162"/>
                  </a:lnTo>
                  <a:close/>
                  <a:moveTo>
                    <a:pt x="140" y="160"/>
                  </a:moveTo>
                  <a:lnTo>
                    <a:pt x="141" y="160"/>
                  </a:lnTo>
                  <a:lnTo>
                    <a:pt x="146" y="159"/>
                  </a:lnTo>
                  <a:lnTo>
                    <a:pt x="148" y="159"/>
                  </a:lnTo>
                  <a:lnTo>
                    <a:pt x="150" y="168"/>
                  </a:lnTo>
                  <a:lnTo>
                    <a:pt x="148" y="168"/>
                  </a:lnTo>
                  <a:lnTo>
                    <a:pt x="142" y="169"/>
                  </a:lnTo>
                  <a:lnTo>
                    <a:pt x="141" y="169"/>
                  </a:lnTo>
                  <a:lnTo>
                    <a:pt x="140" y="160"/>
                  </a:lnTo>
                  <a:close/>
                  <a:moveTo>
                    <a:pt x="157" y="157"/>
                  </a:moveTo>
                  <a:lnTo>
                    <a:pt x="161" y="156"/>
                  </a:lnTo>
                  <a:lnTo>
                    <a:pt x="165" y="155"/>
                  </a:lnTo>
                  <a:lnTo>
                    <a:pt x="168" y="163"/>
                  </a:lnTo>
                  <a:lnTo>
                    <a:pt x="164" y="164"/>
                  </a:lnTo>
                  <a:lnTo>
                    <a:pt x="159" y="166"/>
                  </a:lnTo>
                  <a:lnTo>
                    <a:pt x="157" y="157"/>
                  </a:lnTo>
                  <a:close/>
                  <a:moveTo>
                    <a:pt x="173" y="152"/>
                  </a:moveTo>
                  <a:lnTo>
                    <a:pt x="180" y="148"/>
                  </a:lnTo>
                  <a:lnTo>
                    <a:pt x="181" y="148"/>
                  </a:lnTo>
                  <a:lnTo>
                    <a:pt x="185" y="156"/>
                  </a:lnTo>
                  <a:lnTo>
                    <a:pt x="184" y="157"/>
                  </a:lnTo>
                  <a:lnTo>
                    <a:pt x="176" y="160"/>
                  </a:lnTo>
                  <a:lnTo>
                    <a:pt x="173" y="152"/>
                  </a:lnTo>
                  <a:close/>
                  <a:moveTo>
                    <a:pt x="188" y="144"/>
                  </a:moveTo>
                  <a:lnTo>
                    <a:pt x="189" y="144"/>
                  </a:lnTo>
                  <a:lnTo>
                    <a:pt x="193" y="142"/>
                  </a:lnTo>
                  <a:lnTo>
                    <a:pt x="195" y="140"/>
                  </a:lnTo>
                  <a:lnTo>
                    <a:pt x="200" y="147"/>
                  </a:lnTo>
                  <a:lnTo>
                    <a:pt x="197" y="149"/>
                  </a:lnTo>
                  <a:lnTo>
                    <a:pt x="193" y="152"/>
                  </a:lnTo>
                  <a:lnTo>
                    <a:pt x="192" y="152"/>
                  </a:lnTo>
                  <a:lnTo>
                    <a:pt x="188" y="144"/>
                  </a:lnTo>
                  <a:close/>
                  <a:moveTo>
                    <a:pt x="202" y="135"/>
                  </a:moveTo>
                  <a:lnTo>
                    <a:pt x="203" y="133"/>
                  </a:lnTo>
                  <a:lnTo>
                    <a:pt x="207" y="130"/>
                  </a:lnTo>
                  <a:lnTo>
                    <a:pt x="208" y="129"/>
                  </a:lnTo>
                  <a:lnTo>
                    <a:pt x="215" y="135"/>
                  </a:lnTo>
                  <a:lnTo>
                    <a:pt x="213" y="137"/>
                  </a:lnTo>
                  <a:lnTo>
                    <a:pt x="209" y="140"/>
                  </a:lnTo>
                  <a:lnTo>
                    <a:pt x="208" y="141"/>
                  </a:lnTo>
                  <a:lnTo>
                    <a:pt x="202" y="135"/>
                  </a:lnTo>
                  <a:close/>
                  <a:moveTo>
                    <a:pt x="214" y="123"/>
                  </a:moveTo>
                  <a:lnTo>
                    <a:pt x="215" y="121"/>
                  </a:lnTo>
                  <a:lnTo>
                    <a:pt x="217" y="118"/>
                  </a:lnTo>
                  <a:lnTo>
                    <a:pt x="219" y="116"/>
                  </a:lnTo>
                  <a:lnTo>
                    <a:pt x="226" y="121"/>
                  </a:lnTo>
                  <a:lnTo>
                    <a:pt x="224" y="123"/>
                  </a:lnTo>
                  <a:lnTo>
                    <a:pt x="222" y="127"/>
                  </a:lnTo>
                  <a:lnTo>
                    <a:pt x="221" y="128"/>
                  </a:lnTo>
                  <a:lnTo>
                    <a:pt x="214" y="123"/>
                  </a:lnTo>
                  <a:close/>
                  <a:moveTo>
                    <a:pt x="223" y="108"/>
                  </a:moveTo>
                  <a:lnTo>
                    <a:pt x="223" y="107"/>
                  </a:lnTo>
                  <a:lnTo>
                    <a:pt x="224" y="104"/>
                  </a:lnTo>
                  <a:lnTo>
                    <a:pt x="225" y="101"/>
                  </a:lnTo>
                  <a:lnTo>
                    <a:pt x="234" y="103"/>
                  </a:lnTo>
                  <a:lnTo>
                    <a:pt x="233" y="107"/>
                  </a:lnTo>
                  <a:lnTo>
                    <a:pt x="231" y="111"/>
                  </a:lnTo>
                  <a:lnTo>
                    <a:pt x="231" y="112"/>
                  </a:lnTo>
                  <a:lnTo>
                    <a:pt x="223" y="108"/>
                  </a:lnTo>
                  <a:close/>
                  <a:moveTo>
                    <a:pt x="227" y="93"/>
                  </a:moveTo>
                  <a:lnTo>
                    <a:pt x="228" y="89"/>
                  </a:lnTo>
                  <a:lnTo>
                    <a:pt x="228" y="85"/>
                  </a:lnTo>
                  <a:lnTo>
                    <a:pt x="237" y="85"/>
                  </a:lnTo>
                  <a:lnTo>
                    <a:pt x="236" y="90"/>
                  </a:lnTo>
                  <a:lnTo>
                    <a:pt x="236" y="94"/>
                  </a:lnTo>
                  <a:lnTo>
                    <a:pt x="227" y="93"/>
                  </a:lnTo>
                  <a:close/>
                  <a:moveTo>
                    <a:pt x="227" y="77"/>
                  </a:moveTo>
                  <a:lnTo>
                    <a:pt x="227" y="74"/>
                  </a:lnTo>
                  <a:lnTo>
                    <a:pt x="226" y="70"/>
                  </a:lnTo>
                  <a:lnTo>
                    <a:pt x="225" y="69"/>
                  </a:lnTo>
                  <a:lnTo>
                    <a:pt x="233" y="66"/>
                  </a:lnTo>
                  <a:lnTo>
                    <a:pt x="234" y="68"/>
                  </a:lnTo>
                  <a:lnTo>
                    <a:pt x="235" y="72"/>
                  </a:lnTo>
                  <a:lnTo>
                    <a:pt x="236" y="75"/>
                  </a:lnTo>
                  <a:lnTo>
                    <a:pt x="227" y="77"/>
                  </a:lnTo>
                  <a:close/>
                  <a:moveTo>
                    <a:pt x="222" y="61"/>
                  </a:moveTo>
                  <a:lnTo>
                    <a:pt x="221" y="59"/>
                  </a:lnTo>
                  <a:lnTo>
                    <a:pt x="219" y="56"/>
                  </a:lnTo>
                  <a:lnTo>
                    <a:pt x="218" y="54"/>
                  </a:lnTo>
                  <a:lnTo>
                    <a:pt x="225" y="49"/>
                  </a:lnTo>
                  <a:lnTo>
                    <a:pt x="227" y="52"/>
                  </a:lnTo>
                  <a:lnTo>
                    <a:pt x="229" y="55"/>
                  </a:lnTo>
                  <a:lnTo>
                    <a:pt x="230" y="57"/>
                  </a:lnTo>
                  <a:lnTo>
                    <a:pt x="222" y="61"/>
                  </a:lnTo>
                  <a:close/>
                  <a:moveTo>
                    <a:pt x="213" y="47"/>
                  </a:moveTo>
                  <a:lnTo>
                    <a:pt x="212" y="46"/>
                  </a:lnTo>
                  <a:lnTo>
                    <a:pt x="209" y="43"/>
                  </a:lnTo>
                  <a:lnTo>
                    <a:pt x="207" y="41"/>
                  </a:lnTo>
                  <a:lnTo>
                    <a:pt x="214" y="35"/>
                  </a:lnTo>
                  <a:lnTo>
                    <a:pt x="216" y="37"/>
                  </a:lnTo>
                  <a:lnTo>
                    <a:pt x="219" y="41"/>
                  </a:lnTo>
                  <a:lnTo>
                    <a:pt x="220" y="41"/>
                  </a:lnTo>
                  <a:lnTo>
                    <a:pt x="213" y="47"/>
                  </a:lnTo>
                  <a:close/>
                  <a:moveTo>
                    <a:pt x="201" y="35"/>
                  </a:moveTo>
                  <a:lnTo>
                    <a:pt x="200" y="34"/>
                  </a:lnTo>
                  <a:lnTo>
                    <a:pt x="196" y="31"/>
                  </a:lnTo>
                  <a:lnTo>
                    <a:pt x="194" y="30"/>
                  </a:lnTo>
                  <a:lnTo>
                    <a:pt x="199" y="23"/>
                  </a:lnTo>
                  <a:lnTo>
                    <a:pt x="201" y="24"/>
                  </a:lnTo>
                  <a:lnTo>
                    <a:pt x="205" y="27"/>
                  </a:lnTo>
                  <a:lnTo>
                    <a:pt x="207" y="28"/>
                  </a:lnTo>
                  <a:lnTo>
                    <a:pt x="201" y="35"/>
                  </a:lnTo>
                  <a:close/>
                  <a:moveTo>
                    <a:pt x="187" y="26"/>
                  </a:moveTo>
                  <a:lnTo>
                    <a:pt x="180" y="22"/>
                  </a:lnTo>
                  <a:lnTo>
                    <a:pt x="183" y="14"/>
                  </a:lnTo>
                  <a:lnTo>
                    <a:pt x="184" y="14"/>
                  </a:lnTo>
                  <a:lnTo>
                    <a:pt x="191" y="18"/>
                  </a:lnTo>
                  <a:lnTo>
                    <a:pt x="187" y="26"/>
                  </a:lnTo>
                  <a:close/>
                  <a:moveTo>
                    <a:pt x="172" y="18"/>
                  </a:moveTo>
                  <a:lnTo>
                    <a:pt x="171" y="18"/>
                  </a:lnTo>
                  <a:lnTo>
                    <a:pt x="164" y="16"/>
                  </a:lnTo>
                  <a:lnTo>
                    <a:pt x="166" y="7"/>
                  </a:lnTo>
                  <a:lnTo>
                    <a:pt x="174" y="10"/>
                  </a:lnTo>
                  <a:lnTo>
                    <a:pt x="175" y="10"/>
                  </a:lnTo>
                  <a:lnTo>
                    <a:pt x="172" y="18"/>
                  </a:lnTo>
                  <a:close/>
                  <a:moveTo>
                    <a:pt x="155" y="13"/>
                  </a:moveTo>
                  <a:lnTo>
                    <a:pt x="151" y="12"/>
                  </a:lnTo>
                  <a:lnTo>
                    <a:pt x="147" y="11"/>
                  </a:lnTo>
                  <a:lnTo>
                    <a:pt x="149" y="3"/>
                  </a:lnTo>
                  <a:lnTo>
                    <a:pt x="153" y="4"/>
                  </a:lnTo>
                  <a:lnTo>
                    <a:pt x="158" y="5"/>
                  </a:lnTo>
                  <a:lnTo>
                    <a:pt x="155" y="13"/>
                  </a:lnTo>
                  <a:close/>
                  <a:moveTo>
                    <a:pt x="139" y="10"/>
                  </a:moveTo>
                  <a:lnTo>
                    <a:pt x="135" y="9"/>
                  </a:lnTo>
                  <a:lnTo>
                    <a:pt x="130" y="9"/>
                  </a:lnTo>
                  <a:lnTo>
                    <a:pt x="131" y="0"/>
                  </a:lnTo>
                  <a:lnTo>
                    <a:pt x="136" y="1"/>
                  </a:lnTo>
                  <a:lnTo>
                    <a:pt x="140" y="1"/>
                  </a:lnTo>
                  <a:lnTo>
                    <a:pt x="139" y="10"/>
                  </a:lnTo>
                  <a:close/>
                </a:path>
              </a:pathLst>
            </a:custGeom>
            <a:solidFill>
              <a:srgbClr val="FF1C0B"/>
            </a:solidFill>
            <a:ln w="1588">
              <a:solidFill>
                <a:srgbClr val="FF1C0B"/>
              </a:solidFill>
              <a:bevel/>
              <a:headEnd/>
              <a:tailEnd/>
            </a:ln>
          </p:spPr>
          <p:txBody>
            <a:bodyPr/>
            <a:lstStyle/>
            <a:p>
              <a:endParaRPr lang="en-US"/>
            </a:p>
          </p:txBody>
        </p:sp>
        <p:grpSp>
          <p:nvGrpSpPr>
            <p:cNvPr id="72412" name="Group 298"/>
            <p:cNvGrpSpPr>
              <a:grpSpLocks/>
            </p:cNvGrpSpPr>
            <p:nvPr/>
          </p:nvGrpSpPr>
          <p:grpSpPr bwMode="auto">
            <a:xfrm>
              <a:off x="3668" y="3261"/>
              <a:ext cx="92" cy="94"/>
              <a:chOff x="3650" y="3662"/>
              <a:chExt cx="118" cy="58"/>
            </a:xfrm>
          </p:grpSpPr>
          <p:sp>
            <p:nvSpPr>
              <p:cNvPr id="72413" name="Rectangle 299"/>
              <p:cNvSpPr>
                <a:spLocks noChangeArrowheads="1"/>
              </p:cNvSpPr>
              <p:nvPr/>
            </p:nvSpPr>
            <p:spPr bwMode="auto">
              <a:xfrm>
                <a:off x="3650" y="3662"/>
                <a:ext cx="118" cy="58"/>
              </a:xfrm>
              <a:prstGeom prst="rect">
                <a:avLst/>
              </a:prstGeom>
              <a:solidFill>
                <a:srgbClr val="00A000"/>
              </a:solidFill>
              <a:ln w="9525">
                <a:noFill/>
                <a:miter lim="800000"/>
                <a:headEnd/>
                <a:tailEnd/>
              </a:ln>
            </p:spPr>
            <p:txBody>
              <a:bodyPr/>
              <a:lstStyle/>
              <a:p>
                <a:endParaRPr lang="nb-NO" sz="1600" b="0">
                  <a:latin typeface="Calibri" pitchFamily="34" charset="0"/>
                </a:endParaRPr>
              </a:p>
            </p:txBody>
          </p:sp>
          <p:sp>
            <p:nvSpPr>
              <p:cNvPr id="72414" name="Rectangle 300"/>
              <p:cNvSpPr>
                <a:spLocks noChangeArrowheads="1"/>
              </p:cNvSpPr>
              <p:nvPr/>
            </p:nvSpPr>
            <p:spPr bwMode="auto">
              <a:xfrm>
                <a:off x="3650" y="3662"/>
                <a:ext cx="118" cy="58"/>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2415" name="Rectangle 301"/>
            <p:cNvSpPr>
              <a:spLocks noChangeArrowheads="1"/>
            </p:cNvSpPr>
            <p:nvPr/>
          </p:nvSpPr>
          <p:spPr bwMode="auto">
            <a:xfrm>
              <a:off x="3664" y="3265"/>
              <a:ext cx="76" cy="43"/>
            </a:xfrm>
            <a:prstGeom prst="rect">
              <a:avLst/>
            </a:prstGeom>
            <a:noFill/>
            <a:ln w="9525">
              <a:noFill/>
              <a:miter lim="800000"/>
              <a:headEnd/>
              <a:tailEnd/>
            </a:ln>
          </p:spPr>
          <p:txBody>
            <a:bodyPr wrap="none" lIns="0" tIns="0" rIns="0" bIns="0">
              <a:spAutoFit/>
            </a:bodyPr>
            <a:lstStyle/>
            <a:p>
              <a:r>
                <a:rPr lang="en-US" sz="500">
                  <a:solidFill>
                    <a:srgbClr val="FFFF99"/>
                  </a:solidFill>
                  <a:latin typeface="Calibri" pitchFamily="34" charset="0"/>
                </a:rPr>
                <a:t>SENS</a:t>
              </a:r>
              <a:endParaRPr lang="en-US" sz="1600" b="0">
                <a:latin typeface="Calibri" pitchFamily="34" charset="0"/>
              </a:endParaRPr>
            </a:p>
          </p:txBody>
        </p:sp>
        <p:grpSp>
          <p:nvGrpSpPr>
            <p:cNvPr id="72416" name="Group 302"/>
            <p:cNvGrpSpPr>
              <a:grpSpLocks/>
            </p:cNvGrpSpPr>
            <p:nvPr/>
          </p:nvGrpSpPr>
          <p:grpSpPr bwMode="auto">
            <a:xfrm>
              <a:off x="3517" y="3262"/>
              <a:ext cx="92" cy="93"/>
              <a:chOff x="3457" y="3663"/>
              <a:chExt cx="118" cy="57"/>
            </a:xfrm>
          </p:grpSpPr>
          <p:sp>
            <p:nvSpPr>
              <p:cNvPr id="72417" name="Rectangle 303"/>
              <p:cNvSpPr>
                <a:spLocks noChangeArrowheads="1"/>
              </p:cNvSpPr>
              <p:nvPr/>
            </p:nvSpPr>
            <p:spPr bwMode="auto">
              <a:xfrm>
                <a:off x="3457" y="3663"/>
                <a:ext cx="118" cy="57"/>
              </a:xfrm>
              <a:prstGeom prst="rect">
                <a:avLst/>
              </a:prstGeom>
              <a:solidFill>
                <a:srgbClr val="00A000"/>
              </a:solidFill>
              <a:ln w="9525">
                <a:noFill/>
                <a:miter lim="800000"/>
                <a:headEnd/>
                <a:tailEnd/>
              </a:ln>
            </p:spPr>
            <p:txBody>
              <a:bodyPr/>
              <a:lstStyle/>
              <a:p>
                <a:endParaRPr lang="nb-NO" sz="1600" b="0">
                  <a:latin typeface="Calibri" pitchFamily="34" charset="0"/>
                </a:endParaRPr>
              </a:p>
            </p:txBody>
          </p:sp>
          <p:sp>
            <p:nvSpPr>
              <p:cNvPr id="72418" name="Rectangle 304"/>
              <p:cNvSpPr>
                <a:spLocks noChangeArrowheads="1"/>
              </p:cNvSpPr>
              <p:nvPr/>
            </p:nvSpPr>
            <p:spPr bwMode="auto">
              <a:xfrm>
                <a:off x="3457" y="3663"/>
                <a:ext cx="118" cy="57"/>
              </a:xfrm>
              <a:prstGeom prst="rect">
                <a:avLst/>
              </a:prstGeom>
              <a:noFill/>
              <a:ln w="4763" cap="rnd">
                <a:solidFill>
                  <a:srgbClr val="000000"/>
                </a:solidFill>
                <a:miter lim="800000"/>
                <a:headEnd/>
                <a:tailEnd/>
              </a:ln>
            </p:spPr>
            <p:txBody>
              <a:bodyPr/>
              <a:lstStyle/>
              <a:p>
                <a:endParaRPr lang="nb-NO" sz="1600" b="0">
                  <a:latin typeface="Calibri" pitchFamily="34" charset="0"/>
                </a:endParaRPr>
              </a:p>
            </p:txBody>
          </p:sp>
        </p:grpSp>
        <p:sp>
          <p:nvSpPr>
            <p:cNvPr id="72419" name="Rectangle 305"/>
            <p:cNvSpPr>
              <a:spLocks noChangeArrowheads="1"/>
            </p:cNvSpPr>
            <p:nvPr/>
          </p:nvSpPr>
          <p:spPr bwMode="auto">
            <a:xfrm>
              <a:off x="3532" y="3267"/>
              <a:ext cx="53" cy="43"/>
            </a:xfrm>
            <a:prstGeom prst="rect">
              <a:avLst/>
            </a:prstGeom>
            <a:noFill/>
            <a:ln w="9525">
              <a:noFill/>
              <a:miter lim="800000"/>
              <a:headEnd/>
              <a:tailEnd/>
            </a:ln>
          </p:spPr>
          <p:txBody>
            <a:bodyPr wrap="none" lIns="0" tIns="0" rIns="0" bIns="0">
              <a:spAutoFit/>
            </a:bodyPr>
            <a:lstStyle/>
            <a:p>
              <a:r>
                <a:rPr lang="en-US" sz="500">
                  <a:solidFill>
                    <a:srgbClr val="FFFF99"/>
                  </a:solidFill>
                  <a:latin typeface="Calibri" pitchFamily="34" charset="0"/>
                </a:rPr>
                <a:t>Ctrl</a:t>
              </a:r>
              <a:endParaRPr lang="en-US" sz="1600" b="0">
                <a:latin typeface="Calibri" pitchFamily="34" charset="0"/>
              </a:endParaRPr>
            </a:p>
          </p:txBody>
        </p:sp>
        <p:sp>
          <p:nvSpPr>
            <p:cNvPr id="72420" name="Freeform 306"/>
            <p:cNvSpPr>
              <a:spLocks noEditPoints="1"/>
            </p:cNvSpPr>
            <p:nvPr/>
          </p:nvSpPr>
          <p:spPr bwMode="auto">
            <a:xfrm>
              <a:off x="3697" y="3079"/>
              <a:ext cx="26" cy="182"/>
            </a:xfrm>
            <a:custGeom>
              <a:avLst/>
              <a:gdLst>
                <a:gd name="T0" fmla="*/ 2147483647 w 35"/>
                <a:gd name="T1" fmla="*/ 2147483647 h 111"/>
                <a:gd name="T2" fmla="*/ 2147483647 w 35"/>
                <a:gd name="T3" fmla="*/ 2147483647 h 111"/>
                <a:gd name="T4" fmla="*/ 2147483647 w 35"/>
                <a:gd name="T5" fmla="*/ 2147483647 h 111"/>
                <a:gd name="T6" fmla="*/ 2147483647 w 35"/>
                <a:gd name="T7" fmla="*/ 2147483647 h 111"/>
                <a:gd name="T8" fmla="*/ 2147483647 w 35"/>
                <a:gd name="T9" fmla="*/ 2147483647 h 111"/>
                <a:gd name="T10" fmla="*/ 2147483647 w 35"/>
                <a:gd name="T11" fmla="*/ 2147483647 h 111"/>
                <a:gd name="T12" fmla="*/ 2147483647 w 35"/>
                <a:gd name="T13" fmla="*/ 2147483647 h 111"/>
                <a:gd name="T14" fmla="*/ 0 w 35"/>
                <a:gd name="T15" fmla="*/ 2147483647 h 111"/>
                <a:gd name="T16" fmla="*/ 2147483647 w 35"/>
                <a:gd name="T17" fmla="*/ 2147483647 h 111"/>
                <a:gd name="T18" fmla="*/ 0 w 35"/>
                <a:gd name="T19" fmla="*/ 2147483647 h 111"/>
                <a:gd name="T20" fmla="*/ 2147483647 w 35"/>
                <a:gd name="T21" fmla="*/ 0 h 111"/>
                <a:gd name="T22" fmla="*/ 2147483647 w 35"/>
                <a:gd name="T23" fmla="*/ 2147483647 h 111"/>
                <a:gd name="T24" fmla="*/ 0 w 35"/>
                <a:gd name="T25" fmla="*/ 2147483647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1"/>
                <a:gd name="T41" fmla="*/ 35 w 35"/>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1">
                  <a:moveTo>
                    <a:pt x="12" y="82"/>
                  </a:moveTo>
                  <a:lnTo>
                    <a:pt x="12" y="29"/>
                  </a:lnTo>
                  <a:lnTo>
                    <a:pt x="23" y="29"/>
                  </a:lnTo>
                  <a:lnTo>
                    <a:pt x="23" y="82"/>
                  </a:lnTo>
                  <a:lnTo>
                    <a:pt x="12" y="82"/>
                  </a:lnTo>
                  <a:close/>
                  <a:moveTo>
                    <a:pt x="35" y="76"/>
                  </a:moveTo>
                  <a:lnTo>
                    <a:pt x="18" y="111"/>
                  </a:lnTo>
                  <a:lnTo>
                    <a:pt x="0" y="76"/>
                  </a:lnTo>
                  <a:lnTo>
                    <a:pt x="35" y="76"/>
                  </a:lnTo>
                  <a:close/>
                  <a:moveTo>
                    <a:pt x="0" y="35"/>
                  </a:moveTo>
                  <a:lnTo>
                    <a:pt x="18" y="0"/>
                  </a:lnTo>
                  <a:lnTo>
                    <a:pt x="35" y="35"/>
                  </a:lnTo>
                  <a:lnTo>
                    <a:pt x="0" y="35"/>
                  </a:lnTo>
                  <a:close/>
                </a:path>
              </a:pathLst>
            </a:custGeom>
            <a:solidFill>
              <a:srgbClr val="000000"/>
            </a:solidFill>
            <a:ln w="1588">
              <a:solidFill>
                <a:srgbClr val="000000"/>
              </a:solidFill>
              <a:bevel/>
              <a:headEnd/>
              <a:tailEnd/>
            </a:ln>
          </p:spPr>
          <p:txBody>
            <a:bodyPr/>
            <a:lstStyle/>
            <a:p>
              <a:endParaRPr lang="en-US"/>
            </a:p>
          </p:txBody>
        </p:sp>
        <p:sp>
          <p:nvSpPr>
            <p:cNvPr id="72421" name="Freeform 307"/>
            <p:cNvSpPr>
              <a:spLocks noEditPoints="1"/>
            </p:cNvSpPr>
            <p:nvPr/>
          </p:nvSpPr>
          <p:spPr bwMode="auto">
            <a:xfrm>
              <a:off x="3552" y="3079"/>
              <a:ext cx="28" cy="184"/>
            </a:xfrm>
            <a:custGeom>
              <a:avLst/>
              <a:gdLst>
                <a:gd name="T0" fmla="*/ 2147483647 w 36"/>
                <a:gd name="T1" fmla="*/ 2147483647 h 112"/>
                <a:gd name="T2" fmla="*/ 2147483647 w 36"/>
                <a:gd name="T3" fmla="*/ 2147483647 h 112"/>
                <a:gd name="T4" fmla="*/ 2147483647 w 36"/>
                <a:gd name="T5" fmla="*/ 2147483647 h 112"/>
                <a:gd name="T6" fmla="*/ 2147483647 w 36"/>
                <a:gd name="T7" fmla="*/ 2147483647 h 112"/>
                <a:gd name="T8" fmla="*/ 2147483647 w 36"/>
                <a:gd name="T9" fmla="*/ 2147483647 h 112"/>
                <a:gd name="T10" fmla="*/ 2147483647 w 36"/>
                <a:gd name="T11" fmla="*/ 2147483647 h 112"/>
                <a:gd name="T12" fmla="*/ 2147483647 w 36"/>
                <a:gd name="T13" fmla="*/ 2147483647 h 112"/>
                <a:gd name="T14" fmla="*/ 0 w 36"/>
                <a:gd name="T15" fmla="*/ 2147483647 h 112"/>
                <a:gd name="T16" fmla="*/ 2147483647 w 36"/>
                <a:gd name="T17" fmla="*/ 2147483647 h 112"/>
                <a:gd name="T18" fmla="*/ 0 w 36"/>
                <a:gd name="T19" fmla="*/ 2147483647 h 112"/>
                <a:gd name="T20" fmla="*/ 2147483647 w 36"/>
                <a:gd name="T21" fmla="*/ 0 h 112"/>
                <a:gd name="T22" fmla="*/ 2147483647 w 36"/>
                <a:gd name="T23" fmla="*/ 2147483647 h 112"/>
                <a:gd name="T24" fmla="*/ 0 w 36"/>
                <a:gd name="T25" fmla="*/ 2147483647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12"/>
                <a:gd name="T41" fmla="*/ 36 w 36"/>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12">
                  <a:moveTo>
                    <a:pt x="12" y="82"/>
                  </a:moveTo>
                  <a:lnTo>
                    <a:pt x="12" y="30"/>
                  </a:lnTo>
                  <a:lnTo>
                    <a:pt x="24" y="30"/>
                  </a:lnTo>
                  <a:lnTo>
                    <a:pt x="24" y="82"/>
                  </a:lnTo>
                  <a:lnTo>
                    <a:pt x="12" y="82"/>
                  </a:lnTo>
                  <a:close/>
                  <a:moveTo>
                    <a:pt x="36" y="76"/>
                  </a:moveTo>
                  <a:lnTo>
                    <a:pt x="18" y="112"/>
                  </a:lnTo>
                  <a:lnTo>
                    <a:pt x="0" y="76"/>
                  </a:lnTo>
                  <a:lnTo>
                    <a:pt x="36" y="76"/>
                  </a:lnTo>
                  <a:close/>
                  <a:moveTo>
                    <a:pt x="0" y="36"/>
                  </a:moveTo>
                  <a:lnTo>
                    <a:pt x="18" y="0"/>
                  </a:lnTo>
                  <a:lnTo>
                    <a:pt x="36" y="36"/>
                  </a:lnTo>
                  <a:lnTo>
                    <a:pt x="0" y="36"/>
                  </a:lnTo>
                  <a:close/>
                </a:path>
              </a:pathLst>
            </a:custGeom>
            <a:solidFill>
              <a:srgbClr val="000000"/>
            </a:solidFill>
            <a:ln w="1588">
              <a:solidFill>
                <a:srgbClr val="000000"/>
              </a:solidFill>
              <a:bevel/>
              <a:headEnd/>
              <a:tailEnd/>
            </a:ln>
          </p:spPr>
          <p:txBody>
            <a:bodyPr/>
            <a:lstStyle/>
            <a:p>
              <a:endParaRPr lang="en-US"/>
            </a:p>
          </p:txBody>
        </p:sp>
        <p:sp>
          <p:nvSpPr>
            <p:cNvPr id="72422" name="Freeform 308"/>
            <p:cNvSpPr>
              <a:spLocks noEditPoints="1"/>
            </p:cNvSpPr>
            <p:nvPr/>
          </p:nvSpPr>
          <p:spPr bwMode="auto">
            <a:xfrm>
              <a:off x="3315" y="3063"/>
              <a:ext cx="575" cy="46"/>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p>
          </p:txBody>
        </p:sp>
        <p:sp>
          <p:nvSpPr>
            <p:cNvPr id="72423" name="Freeform 325"/>
            <p:cNvSpPr>
              <a:spLocks/>
            </p:cNvSpPr>
            <p:nvPr/>
          </p:nvSpPr>
          <p:spPr bwMode="auto">
            <a:xfrm>
              <a:off x="3216" y="2949"/>
              <a:ext cx="266" cy="285"/>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solidFill>
              <a:srgbClr val="10AA0C"/>
            </a:solidFill>
            <a:ln w="9525">
              <a:noFill/>
              <a:round/>
              <a:headEnd/>
              <a:tailEnd/>
            </a:ln>
          </p:spPr>
          <p:txBody>
            <a:bodyPr/>
            <a:lstStyle/>
            <a:p>
              <a:endParaRPr lang="en-US"/>
            </a:p>
          </p:txBody>
        </p:sp>
        <p:sp>
          <p:nvSpPr>
            <p:cNvPr id="72424" name="Freeform 326"/>
            <p:cNvSpPr>
              <a:spLocks/>
            </p:cNvSpPr>
            <p:nvPr/>
          </p:nvSpPr>
          <p:spPr bwMode="auto">
            <a:xfrm>
              <a:off x="3216" y="2949"/>
              <a:ext cx="266" cy="285"/>
            </a:xfrm>
            <a:custGeom>
              <a:avLst/>
              <a:gdLst>
                <a:gd name="T0" fmla="*/ 0 w 344"/>
                <a:gd name="T1" fmla="*/ 0 h 176"/>
                <a:gd name="T2" fmla="*/ 2147483647 w 344"/>
                <a:gd name="T3" fmla="*/ 0 h 176"/>
                <a:gd name="T4" fmla="*/ 0 w 344"/>
                <a:gd name="T5" fmla="*/ 2147483647 h 176"/>
                <a:gd name="T6" fmla="*/ 0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0" y="0"/>
                  </a:moveTo>
                  <a:lnTo>
                    <a:pt x="344" y="0"/>
                  </a:lnTo>
                  <a:lnTo>
                    <a:pt x="0" y="176"/>
                  </a:lnTo>
                  <a:lnTo>
                    <a:pt x="0" y="0"/>
                  </a:lnTo>
                  <a:close/>
                </a:path>
              </a:pathLst>
            </a:custGeom>
            <a:noFill/>
            <a:ln w="4763" cap="rnd">
              <a:solidFill>
                <a:srgbClr val="000000"/>
              </a:solidFill>
              <a:round/>
              <a:headEnd/>
              <a:tailEnd/>
            </a:ln>
          </p:spPr>
          <p:txBody>
            <a:bodyPr/>
            <a:lstStyle/>
            <a:p>
              <a:endParaRPr lang="en-US"/>
            </a:p>
          </p:txBody>
        </p:sp>
        <p:sp>
          <p:nvSpPr>
            <p:cNvPr id="72425" name="Freeform 328"/>
            <p:cNvSpPr>
              <a:spLocks/>
            </p:cNvSpPr>
            <p:nvPr/>
          </p:nvSpPr>
          <p:spPr bwMode="auto">
            <a:xfrm>
              <a:off x="3597" y="2949"/>
              <a:ext cx="267" cy="285"/>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solidFill>
              <a:srgbClr val="10AA0C"/>
            </a:solidFill>
            <a:ln w="9525">
              <a:noFill/>
              <a:round/>
              <a:headEnd/>
              <a:tailEnd/>
            </a:ln>
          </p:spPr>
          <p:txBody>
            <a:bodyPr/>
            <a:lstStyle/>
            <a:p>
              <a:endParaRPr lang="en-US"/>
            </a:p>
          </p:txBody>
        </p:sp>
        <p:sp>
          <p:nvSpPr>
            <p:cNvPr id="72426" name="Freeform 329"/>
            <p:cNvSpPr>
              <a:spLocks/>
            </p:cNvSpPr>
            <p:nvPr/>
          </p:nvSpPr>
          <p:spPr bwMode="auto">
            <a:xfrm>
              <a:off x="3597" y="2949"/>
              <a:ext cx="267" cy="285"/>
            </a:xfrm>
            <a:custGeom>
              <a:avLst/>
              <a:gdLst>
                <a:gd name="T0" fmla="*/ 2147483647 w 344"/>
                <a:gd name="T1" fmla="*/ 0 h 176"/>
                <a:gd name="T2" fmla="*/ 0 w 344"/>
                <a:gd name="T3" fmla="*/ 0 h 176"/>
                <a:gd name="T4" fmla="*/ 2147483647 w 344"/>
                <a:gd name="T5" fmla="*/ 2147483647 h 176"/>
                <a:gd name="T6" fmla="*/ 2147483647 w 344"/>
                <a:gd name="T7" fmla="*/ 0 h 176"/>
                <a:gd name="T8" fmla="*/ 0 60000 65536"/>
                <a:gd name="T9" fmla="*/ 0 60000 65536"/>
                <a:gd name="T10" fmla="*/ 0 60000 65536"/>
                <a:gd name="T11" fmla="*/ 0 60000 65536"/>
                <a:gd name="T12" fmla="*/ 0 w 344"/>
                <a:gd name="T13" fmla="*/ 0 h 176"/>
                <a:gd name="T14" fmla="*/ 344 w 344"/>
                <a:gd name="T15" fmla="*/ 176 h 176"/>
              </a:gdLst>
              <a:ahLst/>
              <a:cxnLst>
                <a:cxn ang="T8">
                  <a:pos x="T0" y="T1"/>
                </a:cxn>
                <a:cxn ang="T9">
                  <a:pos x="T2" y="T3"/>
                </a:cxn>
                <a:cxn ang="T10">
                  <a:pos x="T4" y="T5"/>
                </a:cxn>
                <a:cxn ang="T11">
                  <a:pos x="T6" y="T7"/>
                </a:cxn>
              </a:cxnLst>
              <a:rect l="T12" t="T13" r="T14" b="T15"/>
              <a:pathLst>
                <a:path w="344" h="176">
                  <a:moveTo>
                    <a:pt x="344" y="0"/>
                  </a:moveTo>
                  <a:lnTo>
                    <a:pt x="0" y="0"/>
                  </a:lnTo>
                  <a:lnTo>
                    <a:pt x="344" y="176"/>
                  </a:lnTo>
                  <a:lnTo>
                    <a:pt x="344" y="0"/>
                  </a:lnTo>
                  <a:close/>
                </a:path>
              </a:pathLst>
            </a:custGeom>
            <a:noFill/>
            <a:ln w="4763" cap="rnd">
              <a:solidFill>
                <a:srgbClr val="000000"/>
              </a:solidFill>
              <a:round/>
              <a:headEnd/>
              <a:tailEnd/>
            </a:ln>
          </p:spPr>
          <p:txBody>
            <a:bodyPr/>
            <a:lstStyle/>
            <a:p>
              <a:endParaRPr lang="en-US"/>
            </a:p>
          </p:txBody>
        </p:sp>
        <p:sp>
          <p:nvSpPr>
            <p:cNvPr id="72427" name="Freeform 331"/>
            <p:cNvSpPr>
              <a:spLocks/>
            </p:cNvSpPr>
            <p:nvPr/>
          </p:nvSpPr>
          <p:spPr bwMode="auto">
            <a:xfrm>
              <a:off x="3216" y="2949"/>
              <a:ext cx="648" cy="531"/>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solidFill>
              <a:srgbClr val="CFCFF5"/>
            </a:solidFill>
            <a:ln w="9525">
              <a:noFill/>
              <a:round/>
              <a:headEnd/>
              <a:tailEnd/>
            </a:ln>
          </p:spPr>
          <p:txBody>
            <a:bodyPr/>
            <a:lstStyle/>
            <a:p>
              <a:endParaRPr lang="en-US"/>
            </a:p>
          </p:txBody>
        </p:sp>
        <p:sp>
          <p:nvSpPr>
            <p:cNvPr id="72428" name="Freeform 332"/>
            <p:cNvSpPr>
              <a:spLocks/>
            </p:cNvSpPr>
            <p:nvPr/>
          </p:nvSpPr>
          <p:spPr bwMode="auto">
            <a:xfrm>
              <a:off x="3216" y="2949"/>
              <a:ext cx="648" cy="531"/>
            </a:xfrm>
            <a:custGeom>
              <a:avLst/>
              <a:gdLst>
                <a:gd name="T0" fmla="*/ 0 w 836"/>
                <a:gd name="T1" fmla="*/ 2147483647 h 326"/>
                <a:gd name="T2" fmla="*/ 0 w 836"/>
                <a:gd name="T3" fmla="*/ 2147483647 h 326"/>
                <a:gd name="T4" fmla="*/ 2147483647 w 836"/>
                <a:gd name="T5" fmla="*/ 2147483647 h 326"/>
                <a:gd name="T6" fmla="*/ 2147483647 w 836"/>
                <a:gd name="T7" fmla="*/ 2147483647 h 326"/>
                <a:gd name="T8" fmla="*/ 2147483647 w 836"/>
                <a:gd name="T9" fmla="*/ 0 h 326"/>
                <a:gd name="T10" fmla="*/ 2147483647 w 836"/>
                <a:gd name="T11" fmla="*/ 0 h 326"/>
                <a:gd name="T12" fmla="*/ 0 w 836"/>
                <a:gd name="T13" fmla="*/ 2147483647 h 326"/>
                <a:gd name="T14" fmla="*/ 0 60000 65536"/>
                <a:gd name="T15" fmla="*/ 0 60000 65536"/>
                <a:gd name="T16" fmla="*/ 0 60000 65536"/>
                <a:gd name="T17" fmla="*/ 0 60000 65536"/>
                <a:gd name="T18" fmla="*/ 0 60000 65536"/>
                <a:gd name="T19" fmla="*/ 0 60000 65536"/>
                <a:gd name="T20" fmla="*/ 0 60000 65536"/>
                <a:gd name="T21" fmla="*/ 0 w 836"/>
                <a:gd name="T22" fmla="*/ 0 h 326"/>
                <a:gd name="T23" fmla="*/ 836 w 836"/>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326">
                  <a:moveTo>
                    <a:pt x="0" y="175"/>
                  </a:moveTo>
                  <a:lnTo>
                    <a:pt x="0" y="326"/>
                  </a:lnTo>
                  <a:lnTo>
                    <a:pt x="836" y="326"/>
                  </a:lnTo>
                  <a:lnTo>
                    <a:pt x="836" y="175"/>
                  </a:lnTo>
                  <a:lnTo>
                    <a:pt x="492" y="0"/>
                  </a:lnTo>
                  <a:lnTo>
                    <a:pt x="344" y="0"/>
                  </a:lnTo>
                  <a:lnTo>
                    <a:pt x="0" y="175"/>
                  </a:lnTo>
                  <a:close/>
                </a:path>
              </a:pathLst>
            </a:custGeom>
            <a:noFill/>
            <a:ln w="4763" cap="rnd">
              <a:solidFill>
                <a:srgbClr val="000000"/>
              </a:solidFill>
              <a:round/>
              <a:headEnd/>
              <a:tailEnd/>
            </a:ln>
          </p:spPr>
          <p:txBody>
            <a:bodyPr/>
            <a:lstStyle/>
            <a:p>
              <a:endParaRPr lang="en-US"/>
            </a:p>
          </p:txBody>
        </p:sp>
        <p:sp>
          <p:nvSpPr>
            <p:cNvPr id="72429" name="Line 333"/>
            <p:cNvSpPr>
              <a:spLocks noChangeShapeType="1"/>
            </p:cNvSpPr>
            <p:nvPr/>
          </p:nvSpPr>
          <p:spPr bwMode="auto">
            <a:xfrm flipV="1">
              <a:off x="3216" y="2949"/>
              <a:ext cx="257" cy="285"/>
            </a:xfrm>
            <a:prstGeom prst="line">
              <a:avLst/>
            </a:prstGeom>
            <a:noFill/>
            <a:ln w="19050">
              <a:solidFill>
                <a:srgbClr val="FFD300"/>
              </a:solidFill>
              <a:round/>
              <a:headEnd/>
              <a:tailEnd/>
            </a:ln>
          </p:spPr>
          <p:txBody>
            <a:bodyPr/>
            <a:lstStyle/>
            <a:p>
              <a:endParaRPr lang="en-US"/>
            </a:p>
          </p:txBody>
        </p:sp>
        <p:sp>
          <p:nvSpPr>
            <p:cNvPr id="72430" name="Line 334"/>
            <p:cNvSpPr>
              <a:spLocks noChangeShapeType="1"/>
            </p:cNvSpPr>
            <p:nvPr/>
          </p:nvSpPr>
          <p:spPr bwMode="auto">
            <a:xfrm flipH="1" flipV="1">
              <a:off x="3597" y="2949"/>
              <a:ext cx="267" cy="285"/>
            </a:xfrm>
            <a:prstGeom prst="line">
              <a:avLst/>
            </a:prstGeom>
            <a:noFill/>
            <a:ln w="19050">
              <a:solidFill>
                <a:srgbClr val="FFD300"/>
              </a:solidFill>
              <a:round/>
              <a:headEnd/>
              <a:tailEnd/>
            </a:ln>
          </p:spPr>
          <p:txBody>
            <a:bodyPr/>
            <a:lstStyle/>
            <a:p>
              <a:endParaRPr lang="en-US"/>
            </a:p>
          </p:txBody>
        </p:sp>
        <p:sp>
          <p:nvSpPr>
            <p:cNvPr id="72431" name="Freeform 335"/>
            <p:cNvSpPr>
              <a:spLocks noEditPoints="1"/>
            </p:cNvSpPr>
            <p:nvPr/>
          </p:nvSpPr>
          <p:spPr bwMode="auto">
            <a:xfrm>
              <a:off x="3330" y="2945"/>
              <a:ext cx="185" cy="467"/>
            </a:xfrm>
            <a:custGeom>
              <a:avLst/>
              <a:gdLst>
                <a:gd name="T0" fmla="*/ 0 w 146"/>
                <a:gd name="T1" fmla="*/ 2147483647 h 331"/>
                <a:gd name="T2" fmla="*/ 2147483647 w 146"/>
                <a:gd name="T3" fmla="*/ 2147483647 h 331"/>
                <a:gd name="T4" fmla="*/ 2147483647 w 146"/>
                <a:gd name="T5" fmla="*/ 2147483647 h 331"/>
                <a:gd name="T6" fmla="*/ 2147483647 w 146"/>
                <a:gd name="T7" fmla="*/ 2147483647 h 331"/>
                <a:gd name="T8" fmla="*/ 0 w 146"/>
                <a:gd name="T9" fmla="*/ 2147483647 h 331"/>
                <a:gd name="T10" fmla="*/ 2147483647 w 146"/>
                <a:gd name="T11" fmla="*/ 2147483647 h 331"/>
                <a:gd name="T12" fmla="*/ 2147483647 w 146"/>
                <a:gd name="T13" fmla="*/ 2147483647 h 331"/>
                <a:gd name="T14" fmla="*/ 2147483647 w 146"/>
                <a:gd name="T15" fmla="*/ 2147483647 h 331"/>
                <a:gd name="T16" fmla="*/ 2147483647 w 146"/>
                <a:gd name="T17" fmla="*/ 2147483647 h 331"/>
                <a:gd name="T18" fmla="*/ 2147483647 w 146"/>
                <a:gd name="T19" fmla="*/ 2147483647 h 331"/>
                <a:gd name="T20" fmla="*/ 2147483647 w 146"/>
                <a:gd name="T21" fmla="*/ 2147483647 h 331"/>
                <a:gd name="T22" fmla="*/ 2147483647 w 146"/>
                <a:gd name="T23" fmla="*/ 2147483647 h 331"/>
                <a:gd name="T24" fmla="*/ 2147483647 w 146"/>
                <a:gd name="T25" fmla="*/ 2147483647 h 331"/>
                <a:gd name="T26" fmla="*/ 2147483647 w 146"/>
                <a:gd name="T27" fmla="*/ 2147483647 h 331"/>
                <a:gd name="T28" fmla="*/ 2147483647 w 146"/>
                <a:gd name="T29" fmla="*/ 2147483647 h 331"/>
                <a:gd name="T30" fmla="*/ 2147483647 w 146"/>
                <a:gd name="T31" fmla="*/ 2147483647 h 331"/>
                <a:gd name="T32" fmla="*/ 2147483647 w 146"/>
                <a:gd name="T33" fmla="*/ 2147483647 h 331"/>
                <a:gd name="T34" fmla="*/ 2147483647 w 146"/>
                <a:gd name="T35" fmla="*/ 2147483647 h 331"/>
                <a:gd name="T36" fmla="*/ 2147483647 w 146"/>
                <a:gd name="T37" fmla="*/ 2147483647 h 331"/>
                <a:gd name="T38" fmla="*/ 2147483647 w 146"/>
                <a:gd name="T39" fmla="*/ 2147483647 h 331"/>
                <a:gd name="T40" fmla="*/ 2147483647 w 146"/>
                <a:gd name="T41" fmla="*/ 2147483647 h 331"/>
                <a:gd name="T42" fmla="*/ 2147483647 w 146"/>
                <a:gd name="T43" fmla="*/ 0 h 331"/>
                <a:gd name="T44" fmla="*/ 2147483647 w 146"/>
                <a:gd name="T45" fmla="*/ 2147483647 h 331"/>
                <a:gd name="T46" fmla="*/ 2147483647 w 146"/>
                <a:gd name="T47" fmla="*/ 2147483647 h 331"/>
                <a:gd name="T48" fmla="*/ 2147483647 w 1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31"/>
                <a:gd name="T77" fmla="*/ 146 w 1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31">
                  <a:moveTo>
                    <a:pt x="0" y="326"/>
                  </a:moveTo>
                  <a:lnTo>
                    <a:pt x="18" y="283"/>
                  </a:lnTo>
                  <a:lnTo>
                    <a:pt x="29" y="287"/>
                  </a:lnTo>
                  <a:lnTo>
                    <a:pt x="11" y="331"/>
                  </a:lnTo>
                  <a:lnTo>
                    <a:pt x="0" y="326"/>
                  </a:lnTo>
                  <a:close/>
                  <a:moveTo>
                    <a:pt x="32" y="250"/>
                  </a:moveTo>
                  <a:lnTo>
                    <a:pt x="50" y="206"/>
                  </a:lnTo>
                  <a:lnTo>
                    <a:pt x="60" y="211"/>
                  </a:lnTo>
                  <a:lnTo>
                    <a:pt x="42" y="254"/>
                  </a:lnTo>
                  <a:lnTo>
                    <a:pt x="32" y="250"/>
                  </a:lnTo>
                  <a:close/>
                  <a:moveTo>
                    <a:pt x="63" y="174"/>
                  </a:moveTo>
                  <a:lnTo>
                    <a:pt x="81" y="130"/>
                  </a:lnTo>
                  <a:lnTo>
                    <a:pt x="92" y="134"/>
                  </a:lnTo>
                  <a:lnTo>
                    <a:pt x="74" y="178"/>
                  </a:lnTo>
                  <a:lnTo>
                    <a:pt x="63" y="174"/>
                  </a:lnTo>
                  <a:close/>
                  <a:moveTo>
                    <a:pt x="95" y="97"/>
                  </a:moveTo>
                  <a:lnTo>
                    <a:pt x="113" y="54"/>
                  </a:lnTo>
                  <a:lnTo>
                    <a:pt x="124" y="58"/>
                  </a:lnTo>
                  <a:lnTo>
                    <a:pt x="106" y="102"/>
                  </a:lnTo>
                  <a:lnTo>
                    <a:pt x="95" y="97"/>
                  </a:lnTo>
                  <a:close/>
                  <a:moveTo>
                    <a:pt x="126" y="21"/>
                  </a:moveTo>
                  <a:lnTo>
                    <a:pt x="135" y="0"/>
                  </a:lnTo>
                  <a:lnTo>
                    <a:pt x="146" y="4"/>
                  </a:lnTo>
                  <a:lnTo>
                    <a:pt x="137" y="26"/>
                  </a:lnTo>
                  <a:lnTo>
                    <a:pt x="126" y="21"/>
                  </a:lnTo>
                  <a:close/>
                </a:path>
              </a:pathLst>
            </a:custGeom>
            <a:solidFill>
              <a:srgbClr val="FFD300"/>
            </a:solidFill>
            <a:ln w="1588">
              <a:solidFill>
                <a:srgbClr val="FFD300"/>
              </a:solidFill>
              <a:bevel/>
              <a:headEnd/>
              <a:tailEnd/>
            </a:ln>
          </p:spPr>
          <p:txBody>
            <a:bodyPr/>
            <a:lstStyle/>
            <a:p>
              <a:endParaRPr lang="en-US"/>
            </a:p>
          </p:txBody>
        </p:sp>
        <p:sp>
          <p:nvSpPr>
            <p:cNvPr id="72432" name="Freeform 336"/>
            <p:cNvSpPr>
              <a:spLocks noEditPoints="1"/>
            </p:cNvSpPr>
            <p:nvPr/>
          </p:nvSpPr>
          <p:spPr bwMode="auto">
            <a:xfrm>
              <a:off x="3545" y="2945"/>
              <a:ext cx="185" cy="504"/>
            </a:xfrm>
            <a:custGeom>
              <a:avLst/>
              <a:gdLst>
                <a:gd name="T0" fmla="*/ 2147483647 w 133"/>
                <a:gd name="T1" fmla="*/ 2147483647 h 330"/>
                <a:gd name="T2" fmla="*/ 2147483647 w 133"/>
                <a:gd name="T3" fmla="*/ 2147483647 h 330"/>
                <a:gd name="T4" fmla="*/ 2147483647 w 133"/>
                <a:gd name="T5" fmla="*/ 2147483647 h 330"/>
                <a:gd name="T6" fmla="*/ 2147483647 w 133"/>
                <a:gd name="T7" fmla="*/ 2147483647 h 330"/>
                <a:gd name="T8" fmla="*/ 2147483647 w 133"/>
                <a:gd name="T9" fmla="*/ 2147483647 h 330"/>
                <a:gd name="T10" fmla="*/ 2147483647 w 133"/>
                <a:gd name="T11" fmla="*/ 2147483647 h 330"/>
                <a:gd name="T12" fmla="*/ 2147483647 w 133"/>
                <a:gd name="T13" fmla="*/ 2147483647 h 330"/>
                <a:gd name="T14" fmla="*/ 2147483647 w 133"/>
                <a:gd name="T15" fmla="*/ 2147483647 h 330"/>
                <a:gd name="T16" fmla="*/ 2147483647 w 133"/>
                <a:gd name="T17" fmla="*/ 2147483647 h 330"/>
                <a:gd name="T18" fmla="*/ 2147483647 w 133"/>
                <a:gd name="T19" fmla="*/ 2147483647 h 330"/>
                <a:gd name="T20" fmla="*/ 2147483647 w 133"/>
                <a:gd name="T21" fmla="*/ 2147483647 h 330"/>
                <a:gd name="T22" fmla="*/ 2147483647 w 133"/>
                <a:gd name="T23" fmla="*/ 2147483647 h 330"/>
                <a:gd name="T24" fmla="*/ 2147483647 w 133"/>
                <a:gd name="T25" fmla="*/ 2147483647 h 330"/>
                <a:gd name="T26" fmla="*/ 2147483647 w 133"/>
                <a:gd name="T27" fmla="*/ 2147483647 h 330"/>
                <a:gd name="T28" fmla="*/ 2147483647 w 133"/>
                <a:gd name="T29" fmla="*/ 2147483647 h 330"/>
                <a:gd name="T30" fmla="*/ 2147483647 w 133"/>
                <a:gd name="T31" fmla="*/ 2147483647 h 330"/>
                <a:gd name="T32" fmla="*/ 2147483647 w 133"/>
                <a:gd name="T33" fmla="*/ 2147483647 h 330"/>
                <a:gd name="T34" fmla="*/ 2147483647 w 133"/>
                <a:gd name="T35" fmla="*/ 2147483647 h 330"/>
                <a:gd name="T36" fmla="*/ 2147483647 w 133"/>
                <a:gd name="T37" fmla="*/ 2147483647 h 330"/>
                <a:gd name="T38" fmla="*/ 2147483647 w 133"/>
                <a:gd name="T39" fmla="*/ 2147483647 h 330"/>
                <a:gd name="T40" fmla="*/ 2147483647 w 133"/>
                <a:gd name="T41" fmla="*/ 2147483647 h 330"/>
                <a:gd name="T42" fmla="*/ 0 w 133"/>
                <a:gd name="T43" fmla="*/ 2147483647 h 330"/>
                <a:gd name="T44" fmla="*/ 2147483647 w 133"/>
                <a:gd name="T45" fmla="*/ 0 h 330"/>
                <a:gd name="T46" fmla="*/ 2147483647 w 133"/>
                <a:gd name="T47" fmla="*/ 2147483647 h 330"/>
                <a:gd name="T48" fmla="*/ 2147483647 w 133"/>
                <a:gd name="T49" fmla="*/ 2147483647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330"/>
                <a:gd name="T77" fmla="*/ 133 w 133"/>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330">
                  <a:moveTo>
                    <a:pt x="122" y="330"/>
                  </a:moveTo>
                  <a:lnTo>
                    <a:pt x="105" y="286"/>
                  </a:lnTo>
                  <a:lnTo>
                    <a:pt x="117" y="282"/>
                  </a:lnTo>
                  <a:lnTo>
                    <a:pt x="133" y="326"/>
                  </a:lnTo>
                  <a:lnTo>
                    <a:pt x="122" y="330"/>
                  </a:lnTo>
                  <a:close/>
                  <a:moveTo>
                    <a:pt x="93" y="253"/>
                  </a:moveTo>
                  <a:lnTo>
                    <a:pt x="76" y="209"/>
                  </a:lnTo>
                  <a:lnTo>
                    <a:pt x="88" y="205"/>
                  </a:lnTo>
                  <a:lnTo>
                    <a:pt x="104" y="249"/>
                  </a:lnTo>
                  <a:lnTo>
                    <a:pt x="93" y="253"/>
                  </a:lnTo>
                  <a:close/>
                  <a:moveTo>
                    <a:pt x="64" y="176"/>
                  </a:moveTo>
                  <a:lnTo>
                    <a:pt x="47" y="132"/>
                  </a:lnTo>
                  <a:lnTo>
                    <a:pt x="59" y="128"/>
                  </a:lnTo>
                  <a:lnTo>
                    <a:pt x="75" y="172"/>
                  </a:lnTo>
                  <a:lnTo>
                    <a:pt x="64" y="176"/>
                  </a:lnTo>
                  <a:close/>
                  <a:moveTo>
                    <a:pt x="35" y="99"/>
                  </a:moveTo>
                  <a:lnTo>
                    <a:pt x="19" y="54"/>
                  </a:lnTo>
                  <a:lnTo>
                    <a:pt x="30" y="50"/>
                  </a:lnTo>
                  <a:lnTo>
                    <a:pt x="46" y="94"/>
                  </a:lnTo>
                  <a:lnTo>
                    <a:pt x="35" y="99"/>
                  </a:lnTo>
                  <a:close/>
                  <a:moveTo>
                    <a:pt x="6" y="21"/>
                  </a:moveTo>
                  <a:lnTo>
                    <a:pt x="0" y="4"/>
                  </a:lnTo>
                  <a:lnTo>
                    <a:pt x="11" y="0"/>
                  </a:lnTo>
                  <a:lnTo>
                    <a:pt x="17" y="17"/>
                  </a:lnTo>
                  <a:lnTo>
                    <a:pt x="6" y="21"/>
                  </a:lnTo>
                  <a:close/>
                </a:path>
              </a:pathLst>
            </a:custGeom>
            <a:solidFill>
              <a:srgbClr val="FFD300"/>
            </a:solidFill>
            <a:ln w="1588">
              <a:solidFill>
                <a:srgbClr val="FFD300"/>
              </a:solidFill>
              <a:bevel/>
              <a:headEnd/>
              <a:tailEnd/>
            </a:ln>
          </p:spPr>
          <p:txBody>
            <a:bodyPr/>
            <a:lstStyle/>
            <a:p>
              <a:endParaRPr lang="en-US"/>
            </a:p>
          </p:txBody>
        </p:sp>
        <p:sp>
          <p:nvSpPr>
            <p:cNvPr id="72433" name="Freeform 372"/>
            <p:cNvSpPr>
              <a:spLocks noEditPoints="1"/>
            </p:cNvSpPr>
            <p:nvPr/>
          </p:nvSpPr>
          <p:spPr bwMode="auto">
            <a:xfrm>
              <a:off x="3250" y="3269"/>
              <a:ext cx="800" cy="36"/>
            </a:xfrm>
            <a:custGeom>
              <a:avLst/>
              <a:gdLst>
                <a:gd name="T0" fmla="*/ 2147483647 w 740"/>
                <a:gd name="T1" fmla="*/ 2147483647 h 29"/>
                <a:gd name="T2" fmla="*/ 2147483647 w 740"/>
                <a:gd name="T3" fmla="*/ 2147483647 h 29"/>
                <a:gd name="T4" fmla="*/ 2147483647 w 740"/>
                <a:gd name="T5" fmla="*/ 2147483647 h 29"/>
                <a:gd name="T6" fmla="*/ 2147483647 w 740"/>
                <a:gd name="T7" fmla="*/ 2147483647 h 29"/>
                <a:gd name="T8" fmla="*/ 2147483647 w 740"/>
                <a:gd name="T9" fmla="*/ 2147483647 h 29"/>
                <a:gd name="T10" fmla="*/ 2147483647 w 740"/>
                <a:gd name="T11" fmla="*/ 2147483647 h 29"/>
                <a:gd name="T12" fmla="*/ 0 w 740"/>
                <a:gd name="T13" fmla="*/ 2147483647 h 29"/>
                <a:gd name="T14" fmla="*/ 2147483647 w 740"/>
                <a:gd name="T15" fmla="*/ 0 h 29"/>
                <a:gd name="T16" fmla="*/ 2147483647 w 740"/>
                <a:gd name="T17" fmla="*/ 2147483647 h 29"/>
                <a:gd name="T18" fmla="*/ 2147483647 w 740"/>
                <a:gd name="T19" fmla="*/ 0 h 29"/>
                <a:gd name="T20" fmla="*/ 2147483647 w 740"/>
                <a:gd name="T21" fmla="*/ 2147483647 h 29"/>
                <a:gd name="T22" fmla="*/ 2147483647 w 740"/>
                <a:gd name="T23" fmla="*/ 2147483647 h 29"/>
                <a:gd name="T24" fmla="*/ 2147483647 w 740"/>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0"/>
                <a:gd name="T40" fmla="*/ 0 h 29"/>
                <a:gd name="T41" fmla="*/ 740 w 74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0" h="29">
                  <a:moveTo>
                    <a:pt x="24" y="10"/>
                  </a:moveTo>
                  <a:lnTo>
                    <a:pt x="715" y="10"/>
                  </a:lnTo>
                  <a:lnTo>
                    <a:pt x="715" y="19"/>
                  </a:lnTo>
                  <a:lnTo>
                    <a:pt x="24" y="19"/>
                  </a:lnTo>
                  <a:lnTo>
                    <a:pt x="24" y="10"/>
                  </a:lnTo>
                  <a:close/>
                  <a:moveTo>
                    <a:pt x="29" y="29"/>
                  </a:moveTo>
                  <a:lnTo>
                    <a:pt x="0" y="15"/>
                  </a:lnTo>
                  <a:lnTo>
                    <a:pt x="29" y="0"/>
                  </a:lnTo>
                  <a:lnTo>
                    <a:pt x="29" y="29"/>
                  </a:lnTo>
                  <a:close/>
                  <a:moveTo>
                    <a:pt x="711" y="0"/>
                  </a:moveTo>
                  <a:lnTo>
                    <a:pt x="740" y="15"/>
                  </a:lnTo>
                  <a:lnTo>
                    <a:pt x="711" y="29"/>
                  </a:lnTo>
                  <a:lnTo>
                    <a:pt x="711" y="0"/>
                  </a:lnTo>
                  <a:close/>
                </a:path>
              </a:pathLst>
            </a:custGeom>
            <a:solidFill>
              <a:srgbClr val="000000"/>
            </a:solidFill>
            <a:ln w="1588">
              <a:solidFill>
                <a:srgbClr val="000000"/>
              </a:solidFill>
              <a:bevel/>
              <a:headEnd/>
              <a:tailEnd/>
            </a:ln>
          </p:spPr>
          <p:txBody>
            <a:bodyPr/>
            <a:lstStyle/>
            <a:p>
              <a:endParaRPr lang="en-US"/>
            </a:p>
          </p:txBody>
        </p:sp>
        <p:sp>
          <p:nvSpPr>
            <p:cNvPr id="72434" name="Rectangle 413"/>
            <p:cNvSpPr>
              <a:spLocks noChangeArrowheads="1"/>
            </p:cNvSpPr>
            <p:nvPr/>
          </p:nvSpPr>
          <p:spPr bwMode="auto">
            <a:xfrm>
              <a:off x="4889" y="2918"/>
              <a:ext cx="273" cy="202"/>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2435" name="Rectangle 414"/>
            <p:cNvSpPr>
              <a:spLocks noChangeArrowheads="1"/>
            </p:cNvSpPr>
            <p:nvPr/>
          </p:nvSpPr>
          <p:spPr bwMode="auto">
            <a:xfrm>
              <a:off x="4889" y="2918"/>
              <a:ext cx="273" cy="202"/>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2436" name="Rectangle 415"/>
            <p:cNvSpPr>
              <a:spLocks noChangeArrowheads="1"/>
            </p:cNvSpPr>
            <p:nvPr/>
          </p:nvSpPr>
          <p:spPr bwMode="auto">
            <a:xfrm>
              <a:off x="4960" y="3074"/>
              <a:ext cx="135" cy="34"/>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37" name="Rectangle 416"/>
            <p:cNvSpPr>
              <a:spLocks noChangeArrowheads="1"/>
            </p:cNvSpPr>
            <p:nvPr/>
          </p:nvSpPr>
          <p:spPr bwMode="auto">
            <a:xfrm>
              <a:off x="4960" y="3074"/>
              <a:ext cx="135" cy="34"/>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38" name="Rectangle 417"/>
            <p:cNvSpPr>
              <a:spLocks noChangeArrowheads="1"/>
            </p:cNvSpPr>
            <p:nvPr/>
          </p:nvSpPr>
          <p:spPr bwMode="auto">
            <a:xfrm>
              <a:off x="4960" y="3025"/>
              <a:ext cx="135"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39" name="Rectangle 418"/>
            <p:cNvSpPr>
              <a:spLocks noChangeArrowheads="1"/>
            </p:cNvSpPr>
            <p:nvPr/>
          </p:nvSpPr>
          <p:spPr bwMode="auto">
            <a:xfrm>
              <a:off x="4960" y="3025"/>
              <a:ext cx="135"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40" name="Rectangle 419"/>
            <p:cNvSpPr>
              <a:spLocks noChangeArrowheads="1"/>
            </p:cNvSpPr>
            <p:nvPr/>
          </p:nvSpPr>
          <p:spPr bwMode="auto">
            <a:xfrm>
              <a:off x="4903" y="2995"/>
              <a:ext cx="37" cy="11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41" name="Rectangle 420"/>
            <p:cNvSpPr>
              <a:spLocks noChangeArrowheads="1"/>
            </p:cNvSpPr>
            <p:nvPr/>
          </p:nvSpPr>
          <p:spPr bwMode="auto">
            <a:xfrm>
              <a:off x="4903" y="2995"/>
              <a:ext cx="37" cy="113"/>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42" name="Line 421"/>
            <p:cNvSpPr>
              <a:spLocks noChangeShapeType="1"/>
            </p:cNvSpPr>
            <p:nvPr/>
          </p:nvSpPr>
          <p:spPr bwMode="auto">
            <a:xfrm>
              <a:off x="4947" y="3093"/>
              <a:ext cx="6" cy="0"/>
            </a:xfrm>
            <a:prstGeom prst="line">
              <a:avLst/>
            </a:prstGeom>
            <a:noFill/>
            <a:ln w="1588" cap="rnd">
              <a:solidFill>
                <a:srgbClr val="000000"/>
              </a:solidFill>
              <a:round/>
              <a:headEnd/>
              <a:tailEnd/>
            </a:ln>
          </p:spPr>
          <p:txBody>
            <a:bodyPr/>
            <a:lstStyle/>
            <a:p>
              <a:endParaRPr lang="en-US"/>
            </a:p>
          </p:txBody>
        </p:sp>
        <p:sp>
          <p:nvSpPr>
            <p:cNvPr id="72443" name="Freeform 422"/>
            <p:cNvSpPr>
              <a:spLocks/>
            </p:cNvSpPr>
            <p:nvPr/>
          </p:nvSpPr>
          <p:spPr bwMode="auto">
            <a:xfrm>
              <a:off x="4943" y="3092"/>
              <a:ext cx="4" cy="3"/>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444" name="Freeform 423"/>
            <p:cNvSpPr>
              <a:spLocks/>
            </p:cNvSpPr>
            <p:nvPr/>
          </p:nvSpPr>
          <p:spPr bwMode="auto">
            <a:xfrm>
              <a:off x="4953" y="3092"/>
              <a:ext cx="4" cy="3"/>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445" name="Line 424"/>
            <p:cNvSpPr>
              <a:spLocks noChangeShapeType="1"/>
            </p:cNvSpPr>
            <p:nvPr/>
          </p:nvSpPr>
          <p:spPr bwMode="auto">
            <a:xfrm>
              <a:off x="4947" y="3039"/>
              <a:ext cx="6" cy="0"/>
            </a:xfrm>
            <a:prstGeom prst="line">
              <a:avLst/>
            </a:prstGeom>
            <a:noFill/>
            <a:ln w="1588" cap="rnd">
              <a:solidFill>
                <a:srgbClr val="000000"/>
              </a:solidFill>
              <a:round/>
              <a:headEnd/>
              <a:tailEnd/>
            </a:ln>
          </p:spPr>
          <p:txBody>
            <a:bodyPr/>
            <a:lstStyle/>
            <a:p>
              <a:endParaRPr lang="en-US"/>
            </a:p>
          </p:txBody>
        </p:sp>
        <p:sp>
          <p:nvSpPr>
            <p:cNvPr id="72446" name="Freeform 425"/>
            <p:cNvSpPr>
              <a:spLocks/>
            </p:cNvSpPr>
            <p:nvPr/>
          </p:nvSpPr>
          <p:spPr bwMode="auto">
            <a:xfrm>
              <a:off x="4943" y="3038"/>
              <a:ext cx="4" cy="3"/>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447" name="Freeform 426"/>
            <p:cNvSpPr>
              <a:spLocks/>
            </p:cNvSpPr>
            <p:nvPr/>
          </p:nvSpPr>
          <p:spPr bwMode="auto">
            <a:xfrm>
              <a:off x="4953" y="3038"/>
              <a:ext cx="4" cy="3"/>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448" name="Rectangle 427"/>
            <p:cNvSpPr>
              <a:spLocks noChangeArrowheads="1"/>
            </p:cNvSpPr>
            <p:nvPr/>
          </p:nvSpPr>
          <p:spPr bwMode="auto">
            <a:xfrm>
              <a:off x="4986" y="3025"/>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449" name="Rectangle 428"/>
            <p:cNvSpPr>
              <a:spLocks noChangeArrowheads="1"/>
            </p:cNvSpPr>
            <p:nvPr/>
          </p:nvSpPr>
          <p:spPr bwMode="auto">
            <a:xfrm>
              <a:off x="4998" y="3025"/>
              <a:ext cx="3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2450" name="Rectangle 429"/>
            <p:cNvSpPr>
              <a:spLocks noChangeArrowheads="1"/>
            </p:cNvSpPr>
            <p:nvPr/>
          </p:nvSpPr>
          <p:spPr bwMode="auto">
            <a:xfrm>
              <a:off x="4985" y="3038"/>
              <a:ext cx="8"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2451" name="Rectangle 430"/>
            <p:cNvSpPr>
              <a:spLocks noChangeArrowheads="1"/>
            </p:cNvSpPr>
            <p:nvPr/>
          </p:nvSpPr>
          <p:spPr bwMode="auto">
            <a:xfrm>
              <a:off x="5001" y="3038"/>
              <a:ext cx="30"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2452" name="Rectangle 431"/>
            <p:cNvSpPr>
              <a:spLocks noChangeArrowheads="1"/>
            </p:cNvSpPr>
            <p:nvPr/>
          </p:nvSpPr>
          <p:spPr bwMode="auto">
            <a:xfrm>
              <a:off x="5001" y="3072"/>
              <a:ext cx="21"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2453" name="Rectangle 432"/>
            <p:cNvSpPr>
              <a:spLocks noChangeArrowheads="1"/>
            </p:cNvSpPr>
            <p:nvPr/>
          </p:nvSpPr>
          <p:spPr bwMode="auto">
            <a:xfrm>
              <a:off x="4979" y="3085"/>
              <a:ext cx="38"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2454" name="Rectangle 433"/>
            <p:cNvSpPr>
              <a:spLocks noChangeArrowheads="1"/>
            </p:cNvSpPr>
            <p:nvPr/>
          </p:nvSpPr>
          <p:spPr bwMode="auto">
            <a:xfrm>
              <a:off x="5067" y="3036"/>
              <a:ext cx="6" cy="10"/>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2455" name="Rectangle 434"/>
            <p:cNvSpPr>
              <a:spLocks noChangeArrowheads="1"/>
            </p:cNvSpPr>
            <p:nvPr/>
          </p:nvSpPr>
          <p:spPr bwMode="auto">
            <a:xfrm rot="-5400000">
              <a:off x="4918" y="3075"/>
              <a:ext cx="7"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2456" name="Rectangle 435"/>
            <p:cNvSpPr>
              <a:spLocks noChangeArrowheads="1"/>
            </p:cNvSpPr>
            <p:nvPr/>
          </p:nvSpPr>
          <p:spPr bwMode="auto">
            <a:xfrm rot="-5400000">
              <a:off x="4920" y="3066"/>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2457" name="Rectangle 436"/>
            <p:cNvSpPr>
              <a:spLocks noChangeArrowheads="1"/>
            </p:cNvSpPr>
            <p:nvPr/>
          </p:nvSpPr>
          <p:spPr bwMode="auto">
            <a:xfrm rot="-5400000">
              <a:off x="4920" y="3060"/>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458" name="Rectangle 437"/>
            <p:cNvSpPr>
              <a:spLocks noChangeArrowheads="1"/>
            </p:cNvSpPr>
            <p:nvPr/>
          </p:nvSpPr>
          <p:spPr bwMode="auto">
            <a:xfrm rot="-5400000">
              <a:off x="4920" y="3054"/>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2459" name="Rectangle 438"/>
            <p:cNvSpPr>
              <a:spLocks noChangeArrowheads="1"/>
            </p:cNvSpPr>
            <p:nvPr/>
          </p:nvSpPr>
          <p:spPr bwMode="auto">
            <a:xfrm rot="-5400000">
              <a:off x="4921" y="3047"/>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g</a:t>
              </a:r>
              <a:endParaRPr lang="en-US" sz="1600" b="0">
                <a:latin typeface="Calibri" pitchFamily="34" charset="0"/>
              </a:endParaRPr>
            </a:p>
          </p:txBody>
        </p:sp>
        <p:sp>
          <p:nvSpPr>
            <p:cNvPr id="72460" name="Rectangle 439"/>
            <p:cNvSpPr>
              <a:spLocks noChangeArrowheads="1"/>
            </p:cNvSpPr>
            <p:nvPr/>
          </p:nvSpPr>
          <p:spPr bwMode="auto">
            <a:xfrm rot="-5400000">
              <a:off x="4920" y="3040"/>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461" name="Rectangle 440"/>
            <p:cNvSpPr>
              <a:spLocks noChangeArrowheads="1"/>
            </p:cNvSpPr>
            <p:nvPr/>
          </p:nvSpPr>
          <p:spPr bwMode="auto">
            <a:xfrm rot="-5400000">
              <a:off x="4918" y="3033"/>
              <a:ext cx="7"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2462" name="Rectangle 441"/>
            <p:cNvSpPr>
              <a:spLocks noChangeArrowheads="1"/>
            </p:cNvSpPr>
            <p:nvPr/>
          </p:nvSpPr>
          <p:spPr bwMode="auto">
            <a:xfrm rot="-5400000">
              <a:off x="4920" y="3023"/>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463" name="Rectangle 442"/>
            <p:cNvSpPr>
              <a:spLocks noChangeArrowheads="1"/>
            </p:cNvSpPr>
            <p:nvPr/>
          </p:nvSpPr>
          <p:spPr bwMode="auto">
            <a:xfrm rot="-5400000">
              <a:off x="4920" y="3020"/>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464" name="Rectangle 443"/>
            <p:cNvSpPr>
              <a:spLocks noChangeArrowheads="1"/>
            </p:cNvSpPr>
            <p:nvPr/>
          </p:nvSpPr>
          <p:spPr bwMode="auto">
            <a:xfrm rot="-5400000">
              <a:off x="4920" y="3012"/>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2465" name="Rectangle 444"/>
            <p:cNvSpPr>
              <a:spLocks noChangeArrowheads="1"/>
            </p:cNvSpPr>
            <p:nvPr/>
          </p:nvSpPr>
          <p:spPr bwMode="auto">
            <a:xfrm>
              <a:off x="4961" y="3092"/>
              <a:ext cx="26"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2466" name="Rectangle 445"/>
            <p:cNvSpPr>
              <a:spLocks noChangeArrowheads="1"/>
            </p:cNvSpPr>
            <p:nvPr/>
          </p:nvSpPr>
          <p:spPr bwMode="auto">
            <a:xfrm>
              <a:off x="5115" y="3000"/>
              <a:ext cx="37" cy="108"/>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67" name="Rectangle 446"/>
            <p:cNvSpPr>
              <a:spLocks noChangeArrowheads="1"/>
            </p:cNvSpPr>
            <p:nvPr/>
          </p:nvSpPr>
          <p:spPr bwMode="auto">
            <a:xfrm>
              <a:off x="5115" y="3000"/>
              <a:ext cx="37" cy="108"/>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68" name="Rectangle 447"/>
            <p:cNvSpPr>
              <a:spLocks noChangeArrowheads="1"/>
            </p:cNvSpPr>
            <p:nvPr/>
          </p:nvSpPr>
          <p:spPr bwMode="auto">
            <a:xfrm rot="-5400000">
              <a:off x="5129" y="3065"/>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S</a:t>
              </a:r>
              <a:endParaRPr lang="en-US" sz="1600" b="0">
                <a:latin typeface="Calibri" pitchFamily="34" charset="0"/>
              </a:endParaRPr>
            </a:p>
          </p:txBody>
        </p:sp>
        <p:sp>
          <p:nvSpPr>
            <p:cNvPr id="72469" name="Rectangle 448"/>
            <p:cNvSpPr>
              <a:spLocks noChangeArrowheads="1"/>
            </p:cNvSpPr>
            <p:nvPr/>
          </p:nvSpPr>
          <p:spPr bwMode="auto">
            <a:xfrm rot="-5400000">
              <a:off x="5129" y="305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470" name="Rectangle 449"/>
            <p:cNvSpPr>
              <a:spLocks noChangeArrowheads="1"/>
            </p:cNvSpPr>
            <p:nvPr/>
          </p:nvSpPr>
          <p:spPr bwMode="auto">
            <a:xfrm rot="-5400000">
              <a:off x="5131" y="3052"/>
              <a:ext cx="2"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c</a:t>
              </a:r>
              <a:endParaRPr lang="en-US" sz="1600" b="0">
                <a:latin typeface="Calibri" pitchFamily="34" charset="0"/>
              </a:endParaRPr>
            </a:p>
          </p:txBody>
        </p:sp>
        <p:sp>
          <p:nvSpPr>
            <p:cNvPr id="72471" name="Rectangle 450"/>
            <p:cNvSpPr>
              <a:spLocks noChangeArrowheads="1"/>
            </p:cNvSpPr>
            <p:nvPr/>
          </p:nvSpPr>
          <p:spPr bwMode="auto">
            <a:xfrm rot="-5400000">
              <a:off x="5130" y="3046"/>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u</a:t>
              </a:r>
              <a:endParaRPr lang="en-US" sz="1600" b="0">
                <a:latin typeface="Calibri" pitchFamily="34" charset="0"/>
              </a:endParaRPr>
            </a:p>
          </p:txBody>
        </p:sp>
        <p:sp>
          <p:nvSpPr>
            <p:cNvPr id="72472" name="Rectangle 451"/>
            <p:cNvSpPr>
              <a:spLocks noChangeArrowheads="1"/>
            </p:cNvSpPr>
            <p:nvPr/>
          </p:nvSpPr>
          <p:spPr bwMode="auto">
            <a:xfrm rot="-5400000">
              <a:off x="5128" y="3041"/>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r</a:t>
              </a:r>
              <a:endParaRPr lang="en-US" sz="1600" b="0">
                <a:latin typeface="Calibri" pitchFamily="34" charset="0"/>
              </a:endParaRPr>
            </a:p>
          </p:txBody>
        </p:sp>
        <p:sp>
          <p:nvSpPr>
            <p:cNvPr id="72473" name="Rectangle 452"/>
            <p:cNvSpPr>
              <a:spLocks noChangeArrowheads="1"/>
            </p:cNvSpPr>
            <p:nvPr/>
          </p:nvSpPr>
          <p:spPr bwMode="auto">
            <a:xfrm rot="-5400000">
              <a:off x="5130" y="3037"/>
              <a:ext cx="2"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i</a:t>
              </a:r>
              <a:endParaRPr lang="en-US" sz="1600" b="0">
                <a:latin typeface="Calibri" pitchFamily="34" charset="0"/>
              </a:endParaRPr>
            </a:p>
          </p:txBody>
        </p:sp>
        <p:sp>
          <p:nvSpPr>
            <p:cNvPr id="72474" name="Rectangle 453"/>
            <p:cNvSpPr>
              <a:spLocks noChangeArrowheads="1"/>
            </p:cNvSpPr>
            <p:nvPr/>
          </p:nvSpPr>
          <p:spPr bwMode="auto">
            <a:xfrm rot="-5400000">
              <a:off x="5128" y="3033"/>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2475" name="Rectangle 454"/>
            <p:cNvSpPr>
              <a:spLocks noChangeArrowheads="1"/>
            </p:cNvSpPr>
            <p:nvPr/>
          </p:nvSpPr>
          <p:spPr bwMode="auto">
            <a:xfrm rot="-5400000">
              <a:off x="5129" y="302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y</a:t>
              </a:r>
              <a:endParaRPr lang="en-US" sz="1600" b="0">
                <a:latin typeface="Calibri" pitchFamily="34" charset="0"/>
              </a:endParaRPr>
            </a:p>
          </p:txBody>
        </p:sp>
        <p:sp>
          <p:nvSpPr>
            <p:cNvPr id="72476" name="Line 455"/>
            <p:cNvSpPr>
              <a:spLocks noChangeShapeType="1"/>
            </p:cNvSpPr>
            <p:nvPr/>
          </p:nvSpPr>
          <p:spPr bwMode="auto">
            <a:xfrm>
              <a:off x="5102" y="3093"/>
              <a:ext cx="6" cy="0"/>
            </a:xfrm>
            <a:prstGeom prst="line">
              <a:avLst/>
            </a:prstGeom>
            <a:noFill/>
            <a:ln w="1588" cap="rnd">
              <a:solidFill>
                <a:srgbClr val="000000"/>
              </a:solidFill>
              <a:round/>
              <a:headEnd/>
              <a:tailEnd/>
            </a:ln>
          </p:spPr>
          <p:txBody>
            <a:bodyPr/>
            <a:lstStyle/>
            <a:p>
              <a:endParaRPr lang="en-US"/>
            </a:p>
          </p:txBody>
        </p:sp>
        <p:sp>
          <p:nvSpPr>
            <p:cNvPr id="72477" name="Freeform 456"/>
            <p:cNvSpPr>
              <a:spLocks/>
            </p:cNvSpPr>
            <p:nvPr/>
          </p:nvSpPr>
          <p:spPr bwMode="auto">
            <a:xfrm>
              <a:off x="5098" y="3092"/>
              <a:ext cx="5" cy="3"/>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478" name="Freeform 457"/>
            <p:cNvSpPr>
              <a:spLocks/>
            </p:cNvSpPr>
            <p:nvPr/>
          </p:nvSpPr>
          <p:spPr bwMode="auto">
            <a:xfrm>
              <a:off x="5106" y="3092"/>
              <a:ext cx="5" cy="3"/>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479" name="Line 458"/>
            <p:cNvSpPr>
              <a:spLocks noChangeShapeType="1"/>
            </p:cNvSpPr>
            <p:nvPr/>
          </p:nvSpPr>
          <p:spPr bwMode="auto">
            <a:xfrm>
              <a:off x="5102" y="3039"/>
              <a:ext cx="6" cy="0"/>
            </a:xfrm>
            <a:prstGeom prst="line">
              <a:avLst/>
            </a:prstGeom>
            <a:noFill/>
            <a:ln w="1588" cap="rnd">
              <a:solidFill>
                <a:srgbClr val="000000"/>
              </a:solidFill>
              <a:round/>
              <a:headEnd/>
              <a:tailEnd/>
            </a:ln>
          </p:spPr>
          <p:txBody>
            <a:bodyPr/>
            <a:lstStyle/>
            <a:p>
              <a:endParaRPr lang="en-US"/>
            </a:p>
          </p:txBody>
        </p:sp>
        <p:sp>
          <p:nvSpPr>
            <p:cNvPr id="72480" name="Freeform 459"/>
            <p:cNvSpPr>
              <a:spLocks/>
            </p:cNvSpPr>
            <p:nvPr/>
          </p:nvSpPr>
          <p:spPr bwMode="auto">
            <a:xfrm>
              <a:off x="5098" y="3038"/>
              <a:ext cx="5" cy="3"/>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481" name="Freeform 460"/>
            <p:cNvSpPr>
              <a:spLocks/>
            </p:cNvSpPr>
            <p:nvPr/>
          </p:nvSpPr>
          <p:spPr bwMode="auto">
            <a:xfrm>
              <a:off x="5106" y="3038"/>
              <a:ext cx="5" cy="3"/>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482" name="Line 461"/>
            <p:cNvSpPr>
              <a:spLocks noChangeShapeType="1"/>
            </p:cNvSpPr>
            <p:nvPr/>
          </p:nvSpPr>
          <p:spPr bwMode="auto">
            <a:xfrm>
              <a:off x="5028" y="3060"/>
              <a:ext cx="0" cy="12"/>
            </a:xfrm>
            <a:prstGeom prst="line">
              <a:avLst/>
            </a:prstGeom>
            <a:noFill/>
            <a:ln w="1588" cap="rnd">
              <a:solidFill>
                <a:srgbClr val="000000"/>
              </a:solidFill>
              <a:round/>
              <a:headEnd/>
              <a:tailEnd/>
            </a:ln>
          </p:spPr>
          <p:txBody>
            <a:bodyPr/>
            <a:lstStyle/>
            <a:p>
              <a:endParaRPr lang="en-US"/>
            </a:p>
          </p:txBody>
        </p:sp>
        <p:sp>
          <p:nvSpPr>
            <p:cNvPr id="72483" name="Freeform 462"/>
            <p:cNvSpPr>
              <a:spLocks/>
            </p:cNvSpPr>
            <p:nvPr/>
          </p:nvSpPr>
          <p:spPr bwMode="auto">
            <a:xfrm>
              <a:off x="5026" y="3057"/>
              <a:ext cx="4" cy="4"/>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484" name="Freeform 463"/>
            <p:cNvSpPr>
              <a:spLocks/>
            </p:cNvSpPr>
            <p:nvPr/>
          </p:nvSpPr>
          <p:spPr bwMode="auto">
            <a:xfrm>
              <a:off x="5026" y="3071"/>
              <a:ext cx="4" cy="3"/>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485" name="Rectangle 464"/>
            <p:cNvSpPr>
              <a:spLocks noChangeArrowheads="1"/>
            </p:cNvSpPr>
            <p:nvPr/>
          </p:nvSpPr>
          <p:spPr bwMode="auto">
            <a:xfrm>
              <a:off x="5045" y="3095"/>
              <a:ext cx="9"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IPv</a:t>
              </a:r>
              <a:endParaRPr lang="en-US" sz="1600" b="0">
                <a:latin typeface="Calibri" pitchFamily="34" charset="0"/>
              </a:endParaRPr>
            </a:p>
          </p:txBody>
        </p:sp>
        <p:sp>
          <p:nvSpPr>
            <p:cNvPr id="72486" name="Rectangle 465"/>
            <p:cNvSpPr>
              <a:spLocks noChangeArrowheads="1"/>
            </p:cNvSpPr>
            <p:nvPr/>
          </p:nvSpPr>
          <p:spPr bwMode="auto">
            <a:xfrm>
              <a:off x="5067" y="3095"/>
              <a:ext cx="4"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6</a:t>
              </a:r>
              <a:endParaRPr lang="en-US" sz="1600" b="0">
                <a:latin typeface="Calibri" pitchFamily="34" charset="0"/>
              </a:endParaRPr>
            </a:p>
          </p:txBody>
        </p:sp>
        <p:sp>
          <p:nvSpPr>
            <p:cNvPr id="72487" name="Rectangle 468"/>
            <p:cNvSpPr>
              <a:spLocks noChangeArrowheads="1"/>
            </p:cNvSpPr>
            <p:nvPr/>
          </p:nvSpPr>
          <p:spPr bwMode="auto">
            <a:xfrm>
              <a:off x="3893" y="2918"/>
              <a:ext cx="268" cy="201"/>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2488" name="Rectangle 469"/>
            <p:cNvSpPr>
              <a:spLocks noChangeArrowheads="1"/>
            </p:cNvSpPr>
            <p:nvPr/>
          </p:nvSpPr>
          <p:spPr bwMode="auto">
            <a:xfrm>
              <a:off x="3893" y="2918"/>
              <a:ext cx="268" cy="201"/>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2489" name="Rectangle 470"/>
            <p:cNvSpPr>
              <a:spLocks noChangeArrowheads="1"/>
            </p:cNvSpPr>
            <p:nvPr/>
          </p:nvSpPr>
          <p:spPr bwMode="auto">
            <a:xfrm>
              <a:off x="3963" y="3072"/>
              <a:ext cx="132" cy="3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90" name="Rectangle 471"/>
            <p:cNvSpPr>
              <a:spLocks noChangeArrowheads="1"/>
            </p:cNvSpPr>
            <p:nvPr/>
          </p:nvSpPr>
          <p:spPr bwMode="auto">
            <a:xfrm>
              <a:off x="3963" y="3072"/>
              <a:ext cx="132" cy="3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91" name="Rectangle 472"/>
            <p:cNvSpPr>
              <a:spLocks noChangeArrowheads="1"/>
            </p:cNvSpPr>
            <p:nvPr/>
          </p:nvSpPr>
          <p:spPr bwMode="auto">
            <a:xfrm>
              <a:off x="3963" y="3024"/>
              <a:ext cx="132"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92" name="Rectangle 473"/>
            <p:cNvSpPr>
              <a:spLocks noChangeArrowheads="1"/>
            </p:cNvSpPr>
            <p:nvPr/>
          </p:nvSpPr>
          <p:spPr bwMode="auto">
            <a:xfrm>
              <a:off x="3963" y="3024"/>
              <a:ext cx="132"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93" name="Rectangle 474"/>
            <p:cNvSpPr>
              <a:spLocks noChangeArrowheads="1"/>
            </p:cNvSpPr>
            <p:nvPr/>
          </p:nvSpPr>
          <p:spPr bwMode="auto">
            <a:xfrm>
              <a:off x="3905" y="2935"/>
              <a:ext cx="37" cy="17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94" name="Rectangle 475"/>
            <p:cNvSpPr>
              <a:spLocks noChangeArrowheads="1"/>
            </p:cNvSpPr>
            <p:nvPr/>
          </p:nvSpPr>
          <p:spPr bwMode="auto">
            <a:xfrm>
              <a:off x="3905" y="2935"/>
              <a:ext cx="37" cy="17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95" name="Rectangle 476"/>
            <p:cNvSpPr>
              <a:spLocks noChangeArrowheads="1"/>
            </p:cNvSpPr>
            <p:nvPr/>
          </p:nvSpPr>
          <p:spPr bwMode="auto">
            <a:xfrm>
              <a:off x="3963" y="2981"/>
              <a:ext cx="132" cy="2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496" name="Rectangle 477"/>
            <p:cNvSpPr>
              <a:spLocks noChangeArrowheads="1"/>
            </p:cNvSpPr>
            <p:nvPr/>
          </p:nvSpPr>
          <p:spPr bwMode="auto">
            <a:xfrm>
              <a:off x="3963" y="2981"/>
              <a:ext cx="132" cy="2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497" name="Rectangle 478"/>
            <p:cNvSpPr>
              <a:spLocks noChangeArrowheads="1"/>
            </p:cNvSpPr>
            <p:nvPr/>
          </p:nvSpPr>
          <p:spPr bwMode="auto">
            <a:xfrm>
              <a:off x="3997" y="2986"/>
              <a:ext cx="2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Facilities</a:t>
              </a:r>
              <a:endParaRPr lang="en-US" sz="1600" b="0">
                <a:latin typeface="Calibri" pitchFamily="34" charset="0"/>
              </a:endParaRPr>
            </a:p>
          </p:txBody>
        </p:sp>
        <p:sp>
          <p:nvSpPr>
            <p:cNvPr id="72498" name="Line 479"/>
            <p:cNvSpPr>
              <a:spLocks noChangeShapeType="1"/>
            </p:cNvSpPr>
            <p:nvPr/>
          </p:nvSpPr>
          <p:spPr bwMode="auto">
            <a:xfrm>
              <a:off x="3949" y="3092"/>
              <a:ext cx="7" cy="0"/>
            </a:xfrm>
            <a:prstGeom prst="line">
              <a:avLst/>
            </a:prstGeom>
            <a:noFill/>
            <a:ln w="1588" cap="rnd">
              <a:solidFill>
                <a:srgbClr val="000000"/>
              </a:solidFill>
              <a:round/>
              <a:headEnd/>
              <a:tailEnd/>
            </a:ln>
          </p:spPr>
          <p:txBody>
            <a:bodyPr/>
            <a:lstStyle/>
            <a:p>
              <a:endParaRPr lang="en-US"/>
            </a:p>
          </p:txBody>
        </p:sp>
        <p:sp>
          <p:nvSpPr>
            <p:cNvPr id="72499" name="Freeform 480"/>
            <p:cNvSpPr>
              <a:spLocks/>
            </p:cNvSpPr>
            <p:nvPr/>
          </p:nvSpPr>
          <p:spPr bwMode="auto">
            <a:xfrm>
              <a:off x="3946" y="3090"/>
              <a:ext cx="4" cy="3"/>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500" name="Freeform 481"/>
            <p:cNvSpPr>
              <a:spLocks/>
            </p:cNvSpPr>
            <p:nvPr/>
          </p:nvSpPr>
          <p:spPr bwMode="auto">
            <a:xfrm>
              <a:off x="3955" y="3090"/>
              <a:ext cx="4" cy="3"/>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501" name="Line 482"/>
            <p:cNvSpPr>
              <a:spLocks noChangeShapeType="1"/>
            </p:cNvSpPr>
            <p:nvPr/>
          </p:nvSpPr>
          <p:spPr bwMode="auto">
            <a:xfrm>
              <a:off x="3949" y="3038"/>
              <a:ext cx="7" cy="0"/>
            </a:xfrm>
            <a:prstGeom prst="line">
              <a:avLst/>
            </a:prstGeom>
            <a:noFill/>
            <a:ln w="1588" cap="rnd">
              <a:solidFill>
                <a:srgbClr val="000000"/>
              </a:solidFill>
              <a:round/>
              <a:headEnd/>
              <a:tailEnd/>
            </a:ln>
          </p:spPr>
          <p:txBody>
            <a:bodyPr/>
            <a:lstStyle/>
            <a:p>
              <a:endParaRPr lang="en-US"/>
            </a:p>
          </p:txBody>
        </p:sp>
        <p:sp>
          <p:nvSpPr>
            <p:cNvPr id="72502" name="Freeform 483"/>
            <p:cNvSpPr>
              <a:spLocks/>
            </p:cNvSpPr>
            <p:nvPr/>
          </p:nvSpPr>
          <p:spPr bwMode="auto">
            <a:xfrm>
              <a:off x="3946" y="3036"/>
              <a:ext cx="4" cy="4"/>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503" name="Freeform 484"/>
            <p:cNvSpPr>
              <a:spLocks/>
            </p:cNvSpPr>
            <p:nvPr/>
          </p:nvSpPr>
          <p:spPr bwMode="auto">
            <a:xfrm>
              <a:off x="3955" y="3036"/>
              <a:ext cx="4" cy="4"/>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504" name="Rectangle 485"/>
            <p:cNvSpPr>
              <a:spLocks noChangeArrowheads="1"/>
            </p:cNvSpPr>
            <p:nvPr/>
          </p:nvSpPr>
          <p:spPr bwMode="auto">
            <a:xfrm>
              <a:off x="3989" y="3023"/>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505" name="Rectangle 486"/>
            <p:cNvSpPr>
              <a:spLocks noChangeArrowheads="1"/>
            </p:cNvSpPr>
            <p:nvPr/>
          </p:nvSpPr>
          <p:spPr bwMode="auto">
            <a:xfrm>
              <a:off x="3999" y="3023"/>
              <a:ext cx="3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2506" name="Rectangle 487"/>
            <p:cNvSpPr>
              <a:spLocks noChangeArrowheads="1"/>
            </p:cNvSpPr>
            <p:nvPr/>
          </p:nvSpPr>
          <p:spPr bwMode="auto">
            <a:xfrm>
              <a:off x="3988" y="3036"/>
              <a:ext cx="8"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2507" name="Rectangle 488"/>
            <p:cNvSpPr>
              <a:spLocks noChangeArrowheads="1"/>
            </p:cNvSpPr>
            <p:nvPr/>
          </p:nvSpPr>
          <p:spPr bwMode="auto">
            <a:xfrm>
              <a:off x="4002" y="3036"/>
              <a:ext cx="30"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2508" name="Rectangle 489"/>
            <p:cNvSpPr>
              <a:spLocks noChangeArrowheads="1"/>
            </p:cNvSpPr>
            <p:nvPr/>
          </p:nvSpPr>
          <p:spPr bwMode="auto">
            <a:xfrm>
              <a:off x="4004" y="3070"/>
              <a:ext cx="20"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2509" name="Rectangle 490"/>
            <p:cNvSpPr>
              <a:spLocks noChangeArrowheads="1"/>
            </p:cNvSpPr>
            <p:nvPr/>
          </p:nvSpPr>
          <p:spPr bwMode="auto">
            <a:xfrm>
              <a:off x="3983" y="3083"/>
              <a:ext cx="38"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2510" name="Rectangle 491"/>
            <p:cNvSpPr>
              <a:spLocks noChangeArrowheads="1"/>
            </p:cNvSpPr>
            <p:nvPr/>
          </p:nvSpPr>
          <p:spPr bwMode="auto">
            <a:xfrm>
              <a:off x="4069" y="3035"/>
              <a:ext cx="6" cy="10"/>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2511" name="Line 492"/>
            <p:cNvSpPr>
              <a:spLocks noChangeShapeType="1"/>
            </p:cNvSpPr>
            <p:nvPr/>
          </p:nvSpPr>
          <p:spPr bwMode="auto">
            <a:xfrm>
              <a:off x="4028" y="3008"/>
              <a:ext cx="1" cy="14"/>
            </a:xfrm>
            <a:prstGeom prst="line">
              <a:avLst/>
            </a:prstGeom>
            <a:noFill/>
            <a:ln w="1588" cap="rnd">
              <a:solidFill>
                <a:srgbClr val="000000"/>
              </a:solidFill>
              <a:round/>
              <a:headEnd/>
              <a:tailEnd/>
            </a:ln>
          </p:spPr>
          <p:txBody>
            <a:bodyPr/>
            <a:lstStyle/>
            <a:p>
              <a:endParaRPr lang="en-US"/>
            </a:p>
          </p:txBody>
        </p:sp>
        <p:sp>
          <p:nvSpPr>
            <p:cNvPr id="72512" name="Freeform 493"/>
            <p:cNvSpPr>
              <a:spLocks/>
            </p:cNvSpPr>
            <p:nvPr/>
          </p:nvSpPr>
          <p:spPr bwMode="auto">
            <a:xfrm>
              <a:off x="4026" y="3006"/>
              <a:ext cx="4" cy="4"/>
            </a:xfrm>
            <a:custGeom>
              <a:avLst/>
              <a:gdLst>
                <a:gd name="T0" fmla="*/ 2147483647 w 250"/>
                <a:gd name="T1" fmla="*/ 0 h 253"/>
                <a:gd name="T2" fmla="*/ 2147483647 w 250"/>
                <a:gd name="T3" fmla="*/ 2147483647 h 253"/>
                <a:gd name="T4" fmla="*/ 0 w 250"/>
                <a:gd name="T5" fmla="*/ 2147483647 h 253"/>
                <a:gd name="T6" fmla="*/ 0 w 250"/>
                <a:gd name="T7" fmla="*/ 2147483647 h 253"/>
                <a:gd name="T8" fmla="*/ 2147483647 w 250"/>
                <a:gd name="T9" fmla="*/ 0 h 253"/>
                <a:gd name="T10" fmla="*/ 0 60000 65536"/>
                <a:gd name="T11" fmla="*/ 0 60000 65536"/>
                <a:gd name="T12" fmla="*/ 0 60000 65536"/>
                <a:gd name="T13" fmla="*/ 0 60000 65536"/>
                <a:gd name="T14" fmla="*/ 0 60000 65536"/>
                <a:gd name="T15" fmla="*/ 0 w 250"/>
                <a:gd name="T16" fmla="*/ 0 h 253"/>
                <a:gd name="T17" fmla="*/ 250 w 250"/>
                <a:gd name="T18" fmla="*/ 253 h 253"/>
              </a:gdLst>
              <a:ahLst/>
              <a:cxnLst>
                <a:cxn ang="T10">
                  <a:pos x="T0" y="T1"/>
                </a:cxn>
                <a:cxn ang="T11">
                  <a:pos x="T2" y="T3"/>
                </a:cxn>
                <a:cxn ang="T12">
                  <a:pos x="T4" y="T5"/>
                </a:cxn>
                <a:cxn ang="T13">
                  <a:pos x="T6" y="T7"/>
                </a:cxn>
                <a:cxn ang="T14">
                  <a:pos x="T8" y="T9"/>
                </a:cxn>
              </a:cxnLst>
              <a:rect l="T15" t="T16" r="T17" b="T18"/>
              <a:pathLst>
                <a:path w="250" h="253">
                  <a:moveTo>
                    <a:pt x="118" y="0"/>
                  </a:moveTo>
                  <a:lnTo>
                    <a:pt x="250" y="246"/>
                  </a:lnTo>
                  <a:cubicBezTo>
                    <a:pt x="170" y="209"/>
                    <a:pt x="78" y="212"/>
                    <a:pt x="0" y="253"/>
                  </a:cubicBezTo>
                  <a:lnTo>
                    <a:pt x="118" y="0"/>
                  </a:lnTo>
                  <a:close/>
                </a:path>
              </a:pathLst>
            </a:custGeom>
            <a:solidFill>
              <a:srgbClr val="000000"/>
            </a:solidFill>
            <a:ln w="0">
              <a:solidFill>
                <a:srgbClr val="000000"/>
              </a:solidFill>
              <a:round/>
              <a:headEnd/>
              <a:tailEnd/>
            </a:ln>
          </p:spPr>
          <p:txBody>
            <a:bodyPr/>
            <a:lstStyle/>
            <a:p>
              <a:endParaRPr lang="en-US"/>
            </a:p>
          </p:txBody>
        </p:sp>
        <p:sp>
          <p:nvSpPr>
            <p:cNvPr id="72513" name="Freeform 494"/>
            <p:cNvSpPr>
              <a:spLocks/>
            </p:cNvSpPr>
            <p:nvPr/>
          </p:nvSpPr>
          <p:spPr bwMode="auto">
            <a:xfrm>
              <a:off x="4027" y="3021"/>
              <a:ext cx="4" cy="3"/>
            </a:xfrm>
            <a:custGeom>
              <a:avLst/>
              <a:gdLst>
                <a:gd name="T0" fmla="*/ 2147483647 w 249"/>
                <a:gd name="T1" fmla="*/ 2147483647 h 253"/>
                <a:gd name="T2" fmla="*/ 0 w 249"/>
                <a:gd name="T3" fmla="*/ 2147483647 h 253"/>
                <a:gd name="T4" fmla="*/ 2147483647 w 249"/>
                <a:gd name="T5" fmla="*/ 0 h 253"/>
                <a:gd name="T6" fmla="*/ 2147483647 w 249"/>
                <a:gd name="T7" fmla="*/ 2147483647 h 253"/>
                <a:gd name="T8" fmla="*/ 0 60000 65536"/>
                <a:gd name="T9" fmla="*/ 0 60000 65536"/>
                <a:gd name="T10" fmla="*/ 0 60000 65536"/>
                <a:gd name="T11" fmla="*/ 0 60000 65536"/>
                <a:gd name="T12" fmla="*/ 0 w 249"/>
                <a:gd name="T13" fmla="*/ 0 h 253"/>
                <a:gd name="T14" fmla="*/ 249 w 249"/>
                <a:gd name="T15" fmla="*/ 253 h 253"/>
              </a:gdLst>
              <a:ahLst/>
              <a:cxnLst>
                <a:cxn ang="T8">
                  <a:pos x="T0" y="T1"/>
                </a:cxn>
                <a:cxn ang="T9">
                  <a:pos x="T2" y="T3"/>
                </a:cxn>
                <a:cxn ang="T10">
                  <a:pos x="T4" y="T5"/>
                </a:cxn>
                <a:cxn ang="T11">
                  <a:pos x="T6" y="T7"/>
                </a:cxn>
              </a:cxnLst>
              <a:rect l="T12" t="T13" r="T14" b="T15"/>
              <a:pathLst>
                <a:path w="249" h="253">
                  <a:moveTo>
                    <a:pt x="132" y="253"/>
                  </a:moveTo>
                  <a:lnTo>
                    <a:pt x="0" y="7"/>
                  </a:lnTo>
                  <a:cubicBezTo>
                    <a:pt x="79" y="44"/>
                    <a:pt x="172" y="41"/>
                    <a:pt x="249" y="0"/>
                  </a:cubicBezTo>
                  <a:lnTo>
                    <a:pt x="132" y="253"/>
                  </a:lnTo>
                  <a:close/>
                </a:path>
              </a:pathLst>
            </a:custGeom>
            <a:solidFill>
              <a:srgbClr val="000000"/>
            </a:solidFill>
            <a:ln w="0">
              <a:solidFill>
                <a:srgbClr val="000000"/>
              </a:solidFill>
              <a:round/>
              <a:headEnd/>
              <a:tailEnd/>
            </a:ln>
          </p:spPr>
          <p:txBody>
            <a:bodyPr/>
            <a:lstStyle/>
            <a:p>
              <a:endParaRPr lang="en-US"/>
            </a:p>
          </p:txBody>
        </p:sp>
        <p:sp>
          <p:nvSpPr>
            <p:cNvPr id="72514" name="Line 495"/>
            <p:cNvSpPr>
              <a:spLocks noChangeShapeType="1"/>
            </p:cNvSpPr>
            <p:nvPr/>
          </p:nvSpPr>
          <p:spPr bwMode="auto">
            <a:xfrm>
              <a:off x="3949" y="2992"/>
              <a:ext cx="7" cy="0"/>
            </a:xfrm>
            <a:prstGeom prst="line">
              <a:avLst/>
            </a:prstGeom>
            <a:noFill/>
            <a:ln w="1588" cap="rnd">
              <a:solidFill>
                <a:srgbClr val="000000"/>
              </a:solidFill>
              <a:round/>
              <a:headEnd/>
              <a:tailEnd/>
            </a:ln>
          </p:spPr>
          <p:txBody>
            <a:bodyPr/>
            <a:lstStyle/>
            <a:p>
              <a:endParaRPr lang="en-US"/>
            </a:p>
          </p:txBody>
        </p:sp>
        <p:sp>
          <p:nvSpPr>
            <p:cNvPr id="72515" name="Freeform 496"/>
            <p:cNvSpPr>
              <a:spLocks/>
            </p:cNvSpPr>
            <p:nvPr/>
          </p:nvSpPr>
          <p:spPr bwMode="auto">
            <a:xfrm>
              <a:off x="3946" y="2990"/>
              <a:ext cx="4" cy="3"/>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516" name="Freeform 497"/>
            <p:cNvSpPr>
              <a:spLocks/>
            </p:cNvSpPr>
            <p:nvPr/>
          </p:nvSpPr>
          <p:spPr bwMode="auto">
            <a:xfrm>
              <a:off x="3956" y="2990"/>
              <a:ext cx="4" cy="3"/>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517" name="Rectangle 498"/>
            <p:cNvSpPr>
              <a:spLocks noChangeArrowheads="1"/>
            </p:cNvSpPr>
            <p:nvPr/>
          </p:nvSpPr>
          <p:spPr bwMode="auto">
            <a:xfrm rot="-5400000">
              <a:off x="3920" y="3044"/>
              <a:ext cx="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2518" name="Rectangle 499"/>
            <p:cNvSpPr>
              <a:spLocks noChangeArrowheads="1"/>
            </p:cNvSpPr>
            <p:nvPr/>
          </p:nvSpPr>
          <p:spPr bwMode="auto">
            <a:xfrm rot="-5400000">
              <a:off x="3921" y="303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2519" name="Rectangle 500"/>
            <p:cNvSpPr>
              <a:spLocks noChangeArrowheads="1"/>
            </p:cNvSpPr>
            <p:nvPr/>
          </p:nvSpPr>
          <p:spPr bwMode="auto">
            <a:xfrm rot="-5400000">
              <a:off x="3922" y="3030"/>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520" name="Rectangle 501"/>
            <p:cNvSpPr>
              <a:spLocks noChangeArrowheads="1"/>
            </p:cNvSpPr>
            <p:nvPr/>
          </p:nvSpPr>
          <p:spPr bwMode="auto">
            <a:xfrm rot="-5400000">
              <a:off x="3921" y="3023"/>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2521" name="Rectangle 502"/>
            <p:cNvSpPr>
              <a:spLocks noChangeArrowheads="1"/>
            </p:cNvSpPr>
            <p:nvPr/>
          </p:nvSpPr>
          <p:spPr bwMode="auto">
            <a:xfrm rot="-5400000">
              <a:off x="3920" y="3017"/>
              <a:ext cx="5"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g</a:t>
              </a:r>
              <a:endParaRPr lang="en-US" sz="1600" b="0">
                <a:latin typeface="Calibri" pitchFamily="34" charset="0"/>
              </a:endParaRPr>
            </a:p>
          </p:txBody>
        </p:sp>
        <p:sp>
          <p:nvSpPr>
            <p:cNvPr id="72522" name="Rectangle 503"/>
            <p:cNvSpPr>
              <a:spLocks noChangeArrowheads="1"/>
            </p:cNvSpPr>
            <p:nvPr/>
          </p:nvSpPr>
          <p:spPr bwMode="auto">
            <a:xfrm rot="-5400000">
              <a:off x="3922" y="3010"/>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523" name="Rectangle 504"/>
            <p:cNvSpPr>
              <a:spLocks noChangeArrowheads="1"/>
            </p:cNvSpPr>
            <p:nvPr/>
          </p:nvSpPr>
          <p:spPr bwMode="auto">
            <a:xfrm rot="-5400000">
              <a:off x="3920" y="3003"/>
              <a:ext cx="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2524" name="Rectangle 505"/>
            <p:cNvSpPr>
              <a:spLocks noChangeArrowheads="1"/>
            </p:cNvSpPr>
            <p:nvPr/>
          </p:nvSpPr>
          <p:spPr bwMode="auto">
            <a:xfrm rot="-5400000">
              <a:off x="3922" y="2994"/>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525" name="Rectangle 506"/>
            <p:cNvSpPr>
              <a:spLocks noChangeArrowheads="1"/>
            </p:cNvSpPr>
            <p:nvPr/>
          </p:nvSpPr>
          <p:spPr bwMode="auto">
            <a:xfrm rot="-5400000">
              <a:off x="3923" y="2987"/>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526" name="Rectangle 507"/>
            <p:cNvSpPr>
              <a:spLocks noChangeArrowheads="1"/>
            </p:cNvSpPr>
            <p:nvPr/>
          </p:nvSpPr>
          <p:spPr bwMode="auto">
            <a:xfrm rot="-5400000">
              <a:off x="3922" y="2983"/>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2527" name="Rectangle 508"/>
            <p:cNvSpPr>
              <a:spLocks noChangeArrowheads="1"/>
            </p:cNvSpPr>
            <p:nvPr/>
          </p:nvSpPr>
          <p:spPr bwMode="auto">
            <a:xfrm>
              <a:off x="3963" y="3092"/>
              <a:ext cx="26"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2528" name="Rectangle 509"/>
            <p:cNvSpPr>
              <a:spLocks noChangeArrowheads="1"/>
            </p:cNvSpPr>
            <p:nvPr/>
          </p:nvSpPr>
          <p:spPr bwMode="auto">
            <a:xfrm>
              <a:off x="4116" y="2937"/>
              <a:ext cx="36" cy="17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529" name="Rectangle 510"/>
            <p:cNvSpPr>
              <a:spLocks noChangeArrowheads="1"/>
            </p:cNvSpPr>
            <p:nvPr/>
          </p:nvSpPr>
          <p:spPr bwMode="auto">
            <a:xfrm>
              <a:off x="4116" y="2937"/>
              <a:ext cx="36" cy="17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530" name="Rectangle 511"/>
            <p:cNvSpPr>
              <a:spLocks noChangeArrowheads="1"/>
            </p:cNvSpPr>
            <p:nvPr/>
          </p:nvSpPr>
          <p:spPr bwMode="auto">
            <a:xfrm rot="-5400000">
              <a:off x="4128" y="3034"/>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S</a:t>
              </a:r>
              <a:endParaRPr lang="en-US" sz="1600" b="0">
                <a:latin typeface="Calibri" pitchFamily="34" charset="0"/>
              </a:endParaRPr>
            </a:p>
          </p:txBody>
        </p:sp>
        <p:sp>
          <p:nvSpPr>
            <p:cNvPr id="72531" name="Rectangle 512"/>
            <p:cNvSpPr>
              <a:spLocks noChangeArrowheads="1"/>
            </p:cNvSpPr>
            <p:nvPr/>
          </p:nvSpPr>
          <p:spPr bwMode="auto">
            <a:xfrm rot="-5400000">
              <a:off x="4128" y="3027"/>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532" name="Rectangle 513"/>
            <p:cNvSpPr>
              <a:spLocks noChangeArrowheads="1"/>
            </p:cNvSpPr>
            <p:nvPr/>
          </p:nvSpPr>
          <p:spPr bwMode="auto">
            <a:xfrm rot="-5400000">
              <a:off x="4130" y="3022"/>
              <a:ext cx="2"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c</a:t>
              </a:r>
              <a:endParaRPr lang="en-US" sz="1600" b="0">
                <a:latin typeface="Calibri" pitchFamily="34" charset="0"/>
              </a:endParaRPr>
            </a:p>
          </p:txBody>
        </p:sp>
        <p:sp>
          <p:nvSpPr>
            <p:cNvPr id="72533" name="Rectangle 514"/>
            <p:cNvSpPr>
              <a:spLocks noChangeArrowheads="1"/>
            </p:cNvSpPr>
            <p:nvPr/>
          </p:nvSpPr>
          <p:spPr bwMode="auto">
            <a:xfrm rot="-5400000">
              <a:off x="4129" y="3015"/>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u</a:t>
              </a:r>
              <a:endParaRPr lang="en-US" sz="1600" b="0">
                <a:latin typeface="Calibri" pitchFamily="34" charset="0"/>
              </a:endParaRPr>
            </a:p>
          </p:txBody>
        </p:sp>
        <p:sp>
          <p:nvSpPr>
            <p:cNvPr id="72534" name="Rectangle 515"/>
            <p:cNvSpPr>
              <a:spLocks noChangeArrowheads="1"/>
            </p:cNvSpPr>
            <p:nvPr/>
          </p:nvSpPr>
          <p:spPr bwMode="auto">
            <a:xfrm rot="-5400000">
              <a:off x="4128" y="3010"/>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r</a:t>
              </a:r>
              <a:endParaRPr lang="en-US" sz="1600" b="0">
                <a:latin typeface="Calibri" pitchFamily="34" charset="0"/>
              </a:endParaRPr>
            </a:p>
          </p:txBody>
        </p:sp>
        <p:sp>
          <p:nvSpPr>
            <p:cNvPr id="72535" name="Rectangle 516"/>
            <p:cNvSpPr>
              <a:spLocks noChangeArrowheads="1"/>
            </p:cNvSpPr>
            <p:nvPr/>
          </p:nvSpPr>
          <p:spPr bwMode="auto">
            <a:xfrm rot="-5400000">
              <a:off x="4130" y="3006"/>
              <a:ext cx="2"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i</a:t>
              </a:r>
              <a:endParaRPr lang="en-US" sz="1600" b="0">
                <a:latin typeface="Calibri" pitchFamily="34" charset="0"/>
              </a:endParaRPr>
            </a:p>
          </p:txBody>
        </p:sp>
        <p:sp>
          <p:nvSpPr>
            <p:cNvPr id="72536" name="Rectangle 517"/>
            <p:cNvSpPr>
              <a:spLocks noChangeArrowheads="1"/>
            </p:cNvSpPr>
            <p:nvPr/>
          </p:nvSpPr>
          <p:spPr bwMode="auto">
            <a:xfrm rot="-5400000">
              <a:off x="4128" y="3002"/>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2537" name="Rectangle 518"/>
            <p:cNvSpPr>
              <a:spLocks noChangeArrowheads="1"/>
            </p:cNvSpPr>
            <p:nvPr/>
          </p:nvSpPr>
          <p:spPr bwMode="auto">
            <a:xfrm rot="-5400000">
              <a:off x="4129" y="2997"/>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y</a:t>
              </a:r>
              <a:endParaRPr lang="en-US" sz="1600" b="0">
                <a:latin typeface="Calibri" pitchFamily="34" charset="0"/>
              </a:endParaRPr>
            </a:p>
          </p:txBody>
        </p:sp>
        <p:sp>
          <p:nvSpPr>
            <p:cNvPr id="72538" name="Line 519"/>
            <p:cNvSpPr>
              <a:spLocks noChangeShapeType="1"/>
            </p:cNvSpPr>
            <p:nvPr/>
          </p:nvSpPr>
          <p:spPr bwMode="auto">
            <a:xfrm>
              <a:off x="4102" y="3092"/>
              <a:ext cx="7" cy="0"/>
            </a:xfrm>
            <a:prstGeom prst="line">
              <a:avLst/>
            </a:prstGeom>
            <a:noFill/>
            <a:ln w="1588" cap="rnd">
              <a:solidFill>
                <a:srgbClr val="000000"/>
              </a:solidFill>
              <a:round/>
              <a:headEnd/>
              <a:tailEnd/>
            </a:ln>
          </p:spPr>
          <p:txBody>
            <a:bodyPr/>
            <a:lstStyle/>
            <a:p>
              <a:endParaRPr lang="en-US"/>
            </a:p>
          </p:txBody>
        </p:sp>
        <p:sp>
          <p:nvSpPr>
            <p:cNvPr id="72539" name="Freeform 520"/>
            <p:cNvSpPr>
              <a:spLocks/>
            </p:cNvSpPr>
            <p:nvPr/>
          </p:nvSpPr>
          <p:spPr bwMode="auto">
            <a:xfrm>
              <a:off x="4099" y="3090"/>
              <a:ext cx="5" cy="3"/>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540" name="Freeform 521"/>
            <p:cNvSpPr>
              <a:spLocks/>
            </p:cNvSpPr>
            <p:nvPr/>
          </p:nvSpPr>
          <p:spPr bwMode="auto">
            <a:xfrm>
              <a:off x="4108" y="3090"/>
              <a:ext cx="3" cy="3"/>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541" name="Line 522"/>
            <p:cNvSpPr>
              <a:spLocks noChangeShapeType="1"/>
            </p:cNvSpPr>
            <p:nvPr/>
          </p:nvSpPr>
          <p:spPr bwMode="auto">
            <a:xfrm>
              <a:off x="4102" y="3038"/>
              <a:ext cx="7" cy="0"/>
            </a:xfrm>
            <a:prstGeom prst="line">
              <a:avLst/>
            </a:prstGeom>
            <a:noFill/>
            <a:ln w="1588" cap="rnd">
              <a:solidFill>
                <a:srgbClr val="000000"/>
              </a:solidFill>
              <a:round/>
              <a:headEnd/>
              <a:tailEnd/>
            </a:ln>
          </p:spPr>
          <p:txBody>
            <a:bodyPr/>
            <a:lstStyle/>
            <a:p>
              <a:endParaRPr lang="en-US"/>
            </a:p>
          </p:txBody>
        </p:sp>
        <p:sp>
          <p:nvSpPr>
            <p:cNvPr id="72542" name="Freeform 523"/>
            <p:cNvSpPr>
              <a:spLocks/>
            </p:cNvSpPr>
            <p:nvPr/>
          </p:nvSpPr>
          <p:spPr bwMode="auto">
            <a:xfrm>
              <a:off x="4099" y="3036"/>
              <a:ext cx="5" cy="4"/>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543" name="Freeform 524"/>
            <p:cNvSpPr>
              <a:spLocks/>
            </p:cNvSpPr>
            <p:nvPr/>
          </p:nvSpPr>
          <p:spPr bwMode="auto">
            <a:xfrm>
              <a:off x="4108" y="3036"/>
              <a:ext cx="3" cy="4"/>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544" name="Line 525"/>
            <p:cNvSpPr>
              <a:spLocks noChangeShapeType="1"/>
            </p:cNvSpPr>
            <p:nvPr/>
          </p:nvSpPr>
          <p:spPr bwMode="auto">
            <a:xfrm>
              <a:off x="4102" y="2992"/>
              <a:ext cx="7" cy="0"/>
            </a:xfrm>
            <a:prstGeom prst="line">
              <a:avLst/>
            </a:prstGeom>
            <a:noFill/>
            <a:ln w="1588" cap="rnd">
              <a:solidFill>
                <a:srgbClr val="000000"/>
              </a:solidFill>
              <a:round/>
              <a:headEnd/>
              <a:tailEnd/>
            </a:ln>
          </p:spPr>
          <p:txBody>
            <a:bodyPr/>
            <a:lstStyle/>
            <a:p>
              <a:endParaRPr lang="en-US"/>
            </a:p>
          </p:txBody>
        </p:sp>
        <p:sp>
          <p:nvSpPr>
            <p:cNvPr id="72545" name="Freeform 526"/>
            <p:cNvSpPr>
              <a:spLocks/>
            </p:cNvSpPr>
            <p:nvPr/>
          </p:nvSpPr>
          <p:spPr bwMode="auto">
            <a:xfrm>
              <a:off x="4099" y="2990"/>
              <a:ext cx="5" cy="3"/>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546" name="Freeform 527"/>
            <p:cNvSpPr>
              <a:spLocks/>
            </p:cNvSpPr>
            <p:nvPr/>
          </p:nvSpPr>
          <p:spPr bwMode="auto">
            <a:xfrm>
              <a:off x="4108" y="2990"/>
              <a:ext cx="3" cy="3"/>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547" name="Line 528"/>
            <p:cNvSpPr>
              <a:spLocks noChangeShapeType="1"/>
            </p:cNvSpPr>
            <p:nvPr/>
          </p:nvSpPr>
          <p:spPr bwMode="auto">
            <a:xfrm>
              <a:off x="4029" y="3058"/>
              <a:ext cx="0" cy="12"/>
            </a:xfrm>
            <a:prstGeom prst="line">
              <a:avLst/>
            </a:prstGeom>
            <a:noFill/>
            <a:ln w="1588" cap="rnd">
              <a:solidFill>
                <a:srgbClr val="000000"/>
              </a:solidFill>
              <a:round/>
              <a:headEnd/>
              <a:tailEnd/>
            </a:ln>
          </p:spPr>
          <p:txBody>
            <a:bodyPr/>
            <a:lstStyle/>
            <a:p>
              <a:endParaRPr lang="en-US"/>
            </a:p>
          </p:txBody>
        </p:sp>
        <p:sp>
          <p:nvSpPr>
            <p:cNvPr id="72548" name="Freeform 529"/>
            <p:cNvSpPr>
              <a:spLocks/>
            </p:cNvSpPr>
            <p:nvPr/>
          </p:nvSpPr>
          <p:spPr bwMode="auto">
            <a:xfrm>
              <a:off x="4027" y="3056"/>
              <a:ext cx="4" cy="3"/>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549" name="Freeform 530"/>
            <p:cNvSpPr>
              <a:spLocks/>
            </p:cNvSpPr>
            <p:nvPr/>
          </p:nvSpPr>
          <p:spPr bwMode="auto">
            <a:xfrm>
              <a:off x="4027" y="3069"/>
              <a:ext cx="4" cy="3"/>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550" name="Rectangle 531"/>
            <p:cNvSpPr>
              <a:spLocks noChangeArrowheads="1"/>
            </p:cNvSpPr>
            <p:nvPr/>
          </p:nvSpPr>
          <p:spPr bwMode="auto">
            <a:xfrm>
              <a:off x="4044" y="3093"/>
              <a:ext cx="25"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CAN bus</a:t>
              </a:r>
              <a:endParaRPr lang="en-US" sz="1600" b="0">
                <a:latin typeface="Calibri" pitchFamily="34" charset="0"/>
              </a:endParaRPr>
            </a:p>
          </p:txBody>
        </p:sp>
        <p:sp>
          <p:nvSpPr>
            <p:cNvPr id="72551" name="Rectangle 533"/>
            <p:cNvSpPr>
              <a:spLocks noChangeArrowheads="1"/>
            </p:cNvSpPr>
            <p:nvPr/>
          </p:nvSpPr>
          <p:spPr bwMode="auto">
            <a:xfrm>
              <a:off x="4571" y="2918"/>
              <a:ext cx="268" cy="201"/>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2552" name="Rectangle 534"/>
            <p:cNvSpPr>
              <a:spLocks noChangeArrowheads="1"/>
            </p:cNvSpPr>
            <p:nvPr/>
          </p:nvSpPr>
          <p:spPr bwMode="auto">
            <a:xfrm>
              <a:off x="4571" y="2918"/>
              <a:ext cx="268" cy="201"/>
            </a:xfrm>
            <a:prstGeom prst="rect">
              <a:avLst/>
            </a:prstGeom>
            <a:noFill/>
            <a:ln w="3175" cap="rnd">
              <a:solidFill>
                <a:srgbClr val="000000"/>
              </a:solidFill>
              <a:round/>
              <a:headEnd/>
              <a:tailEnd/>
            </a:ln>
          </p:spPr>
          <p:txBody>
            <a:bodyPr/>
            <a:lstStyle/>
            <a:p>
              <a:endParaRPr lang="nb-NO" sz="1600" b="0">
                <a:latin typeface="Calibri" pitchFamily="34" charset="0"/>
              </a:endParaRPr>
            </a:p>
          </p:txBody>
        </p:sp>
        <p:sp>
          <p:nvSpPr>
            <p:cNvPr id="72553" name="Rectangle 535"/>
            <p:cNvSpPr>
              <a:spLocks noChangeArrowheads="1"/>
            </p:cNvSpPr>
            <p:nvPr/>
          </p:nvSpPr>
          <p:spPr bwMode="auto">
            <a:xfrm>
              <a:off x="4693" y="3072"/>
              <a:ext cx="80" cy="3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554" name="Rectangle 536"/>
            <p:cNvSpPr>
              <a:spLocks noChangeArrowheads="1"/>
            </p:cNvSpPr>
            <p:nvPr/>
          </p:nvSpPr>
          <p:spPr bwMode="auto">
            <a:xfrm>
              <a:off x="4693" y="3072"/>
              <a:ext cx="80" cy="3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555" name="Rectangle 537"/>
            <p:cNvSpPr>
              <a:spLocks noChangeArrowheads="1"/>
            </p:cNvSpPr>
            <p:nvPr/>
          </p:nvSpPr>
          <p:spPr bwMode="auto">
            <a:xfrm>
              <a:off x="4693" y="3024"/>
              <a:ext cx="80" cy="3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556" name="Rectangle 538"/>
            <p:cNvSpPr>
              <a:spLocks noChangeArrowheads="1"/>
            </p:cNvSpPr>
            <p:nvPr/>
          </p:nvSpPr>
          <p:spPr bwMode="auto">
            <a:xfrm>
              <a:off x="4693" y="3024"/>
              <a:ext cx="80" cy="3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557" name="Rectangle 539"/>
            <p:cNvSpPr>
              <a:spLocks noChangeArrowheads="1"/>
            </p:cNvSpPr>
            <p:nvPr/>
          </p:nvSpPr>
          <p:spPr bwMode="auto">
            <a:xfrm>
              <a:off x="4584" y="2935"/>
              <a:ext cx="37" cy="172"/>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558" name="Rectangle 540"/>
            <p:cNvSpPr>
              <a:spLocks noChangeArrowheads="1"/>
            </p:cNvSpPr>
            <p:nvPr/>
          </p:nvSpPr>
          <p:spPr bwMode="auto">
            <a:xfrm>
              <a:off x="4584" y="2935"/>
              <a:ext cx="37" cy="172"/>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559" name="Rectangle 541"/>
            <p:cNvSpPr>
              <a:spLocks noChangeArrowheads="1"/>
            </p:cNvSpPr>
            <p:nvPr/>
          </p:nvSpPr>
          <p:spPr bwMode="auto">
            <a:xfrm>
              <a:off x="4641" y="2981"/>
              <a:ext cx="132" cy="25"/>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560" name="Rectangle 542"/>
            <p:cNvSpPr>
              <a:spLocks noChangeArrowheads="1"/>
            </p:cNvSpPr>
            <p:nvPr/>
          </p:nvSpPr>
          <p:spPr bwMode="auto">
            <a:xfrm>
              <a:off x="4641" y="2981"/>
              <a:ext cx="132" cy="25"/>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561" name="Rectangle 543"/>
            <p:cNvSpPr>
              <a:spLocks noChangeArrowheads="1"/>
            </p:cNvSpPr>
            <p:nvPr/>
          </p:nvSpPr>
          <p:spPr bwMode="auto">
            <a:xfrm>
              <a:off x="4676" y="2986"/>
              <a:ext cx="2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Facilities</a:t>
              </a:r>
              <a:endParaRPr lang="en-US" sz="1600" b="0">
                <a:latin typeface="Calibri" pitchFamily="34" charset="0"/>
              </a:endParaRPr>
            </a:p>
          </p:txBody>
        </p:sp>
        <p:sp>
          <p:nvSpPr>
            <p:cNvPr id="72562" name="Line 544"/>
            <p:cNvSpPr>
              <a:spLocks noChangeShapeType="1"/>
            </p:cNvSpPr>
            <p:nvPr/>
          </p:nvSpPr>
          <p:spPr bwMode="auto">
            <a:xfrm>
              <a:off x="4624" y="3090"/>
              <a:ext cx="65" cy="0"/>
            </a:xfrm>
            <a:prstGeom prst="line">
              <a:avLst/>
            </a:prstGeom>
            <a:noFill/>
            <a:ln w="1588" cap="rnd">
              <a:solidFill>
                <a:srgbClr val="000000"/>
              </a:solidFill>
              <a:round/>
              <a:headEnd/>
              <a:tailEnd/>
            </a:ln>
          </p:spPr>
          <p:txBody>
            <a:bodyPr/>
            <a:lstStyle/>
            <a:p>
              <a:endParaRPr lang="en-US"/>
            </a:p>
          </p:txBody>
        </p:sp>
        <p:sp>
          <p:nvSpPr>
            <p:cNvPr id="72563" name="Freeform 545"/>
            <p:cNvSpPr>
              <a:spLocks/>
            </p:cNvSpPr>
            <p:nvPr/>
          </p:nvSpPr>
          <p:spPr bwMode="auto">
            <a:xfrm>
              <a:off x="4621" y="3088"/>
              <a:ext cx="4" cy="4"/>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4"/>
                  </a:moveTo>
                  <a:lnTo>
                    <a:pt x="250" y="0"/>
                  </a:lnTo>
                  <a:cubicBezTo>
                    <a:pt x="211" y="78"/>
                    <a:pt x="211" y="171"/>
                    <a:pt x="250"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564" name="Freeform 546"/>
            <p:cNvSpPr>
              <a:spLocks/>
            </p:cNvSpPr>
            <p:nvPr/>
          </p:nvSpPr>
          <p:spPr bwMode="auto">
            <a:xfrm>
              <a:off x="4688" y="3088"/>
              <a:ext cx="5" cy="4"/>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565" name="Line 547"/>
            <p:cNvSpPr>
              <a:spLocks noChangeShapeType="1"/>
            </p:cNvSpPr>
            <p:nvPr/>
          </p:nvSpPr>
          <p:spPr bwMode="auto">
            <a:xfrm>
              <a:off x="4707" y="2956"/>
              <a:ext cx="0" cy="2"/>
            </a:xfrm>
            <a:prstGeom prst="line">
              <a:avLst/>
            </a:prstGeom>
            <a:noFill/>
            <a:ln w="1588" cap="rnd">
              <a:solidFill>
                <a:srgbClr val="000000"/>
              </a:solidFill>
              <a:round/>
              <a:headEnd/>
              <a:tailEnd/>
            </a:ln>
          </p:spPr>
          <p:txBody>
            <a:bodyPr/>
            <a:lstStyle/>
            <a:p>
              <a:endParaRPr lang="en-US"/>
            </a:p>
          </p:txBody>
        </p:sp>
        <p:sp>
          <p:nvSpPr>
            <p:cNvPr id="72566" name="Freeform 548"/>
            <p:cNvSpPr>
              <a:spLocks/>
            </p:cNvSpPr>
            <p:nvPr/>
          </p:nvSpPr>
          <p:spPr bwMode="auto">
            <a:xfrm>
              <a:off x="4705" y="2953"/>
              <a:ext cx="5" cy="4"/>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567" name="Freeform 549"/>
            <p:cNvSpPr>
              <a:spLocks/>
            </p:cNvSpPr>
            <p:nvPr/>
          </p:nvSpPr>
          <p:spPr bwMode="auto">
            <a:xfrm>
              <a:off x="4705" y="2957"/>
              <a:ext cx="5" cy="4"/>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39"/>
                    <a:pt x="171" y="39"/>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568" name="Line 550"/>
            <p:cNvSpPr>
              <a:spLocks noChangeShapeType="1"/>
            </p:cNvSpPr>
            <p:nvPr/>
          </p:nvSpPr>
          <p:spPr bwMode="auto">
            <a:xfrm>
              <a:off x="4624" y="3040"/>
              <a:ext cx="65" cy="0"/>
            </a:xfrm>
            <a:prstGeom prst="line">
              <a:avLst/>
            </a:prstGeom>
            <a:noFill/>
            <a:ln w="1588" cap="rnd">
              <a:solidFill>
                <a:srgbClr val="000000"/>
              </a:solidFill>
              <a:round/>
              <a:headEnd/>
              <a:tailEnd/>
            </a:ln>
          </p:spPr>
          <p:txBody>
            <a:bodyPr/>
            <a:lstStyle/>
            <a:p>
              <a:endParaRPr lang="en-US"/>
            </a:p>
          </p:txBody>
        </p:sp>
        <p:sp>
          <p:nvSpPr>
            <p:cNvPr id="72569" name="Freeform 551"/>
            <p:cNvSpPr>
              <a:spLocks/>
            </p:cNvSpPr>
            <p:nvPr/>
          </p:nvSpPr>
          <p:spPr bwMode="auto">
            <a:xfrm>
              <a:off x="4621" y="3038"/>
              <a:ext cx="4" cy="4"/>
            </a:xfrm>
            <a:custGeom>
              <a:avLst/>
              <a:gdLst>
                <a:gd name="T0" fmla="*/ 0 w 250"/>
                <a:gd name="T1" fmla="*/ 2147483647 h 249"/>
                <a:gd name="T2" fmla="*/ 2147483647 w 250"/>
                <a:gd name="T3" fmla="*/ 0 h 249"/>
                <a:gd name="T4" fmla="*/ 2147483647 w 250"/>
                <a:gd name="T5" fmla="*/ 2147483647 h 249"/>
                <a:gd name="T6" fmla="*/ 2147483647 w 250"/>
                <a:gd name="T7" fmla="*/ 2147483647 h 249"/>
                <a:gd name="T8" fmla="*/ 0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570" name="Freeform 552"/>
            <p:cNvSpPr>
              <a:spLocks/>
            </p:cNvSpPr>
            <p:nvPr/>
          </p:nvSpPr>
          <p:spPr bwMode="auto">
            <a:xfrm>
              <a:off x="4688" y="3038"/>
              <a:ext cx="5" cy="4"/>
            </a:xfrm>
            <a:custGeom>
              <a:avLst/>
              <a:gdLst>
                <a:gd name="T0" fmla="*/ 2147483647 w 250"/>
                <a:gd name="T1" fmla="*/ 2147483647 h 249"/>
                <a:gd name="T2" fmla="*/ 0 w 250"/>
                <a:gd name="T3" fmla="*/ 2147483647 h 249"/>
                <a:gd name="T4" fmla="*/ 0 w 250"/>
                <a:gd name="T5" fmla="*/ 0 h 249"/>
                <a:gd name="T6" fmla="*/ 0 w 250"/>
                <a:gd name="T7" fmla="*/ 0 h 249"/>
                <a:gd name="T8" fmla="*/ 2147483647 w 250"/>
                <a:gd name="T9" fmla="*/ 2147483647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571" name="Rectangle 553"/>
            <p:cNvSpPr>
              <a:spLocks noChangeArrowheads="1"/>
            </p:cNvSpPr>
            <p:nvPr/>
          </p:nvSpPr>
          <p:spPr bwMode="auto">
            <a:xfrm>
              <a:off x="4695" y="3026"/>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572" name="Rectangle 554"/>
            <p:cNvSpPr>
              <a:spLocks noChangeArrowheads="1"/>
            </p:cNvSpPr>
            <p:nvPr/>
          </p:nvSpPr>
          <p:spPr bwMode="auto">
            <a:xfrm>
              <a:off x="4704" y="3026"/>
              <a:ext cx="3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etworking </a:t>
              </a:r>
              <a:endParaRPr lang="en-US" sz="1600" b="0">
                <a:latin typeface="Calibri" pitchFamily="34" charset="0"/>
              </a:endParaRPr>
            </a:p>
          </p:txBody>
        </p:sp>
        <p:sp>
          <p:nvSpPr>
            <p:cNvPr id="72573" name="Rectangle 555"/>
            <p:cNvSpPr>
              <a:spLocks noChangeArrowheads="1"/>
            </p:cNvSpPr>
            <p:nvPr/>
          </p:nvSpPr>
          <p:spPr bwMode="auto">
            <a:xfrm>
              <a:off x="4762" y="3026"/>
              <a:ext cx="8"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&amp; </a:t>
              </a:r>
              <a:endParaRPr lang="en-US" sz="1600" b="0">
                <a:latin typeface="Calibri" pitchFamily="34" charset="0"/>
              </a:endParaRPr>
            </a:p>
          </p:txBody>
        </p:sp>
        <p:sp>
          <p:nvSpPr>
            <p:cNvPr id="72574" name="Rectangle 556"/>
            <p:cNvSpPr>
              <a:spLocks noChangeArrowheads="1"/>
            </p:cNvSpPr>
            <p:nvPr/>
          </p:nvSpPr>
          <p:spPr bwMode="auto">
            <a:xfrm>
              <a:off x="4717" y="3036"/>
              <a:ext cx="29"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Transport</a:t>
              </a:r>
              <a:endParaRPr lang="en-US" sz="1600" b="0">
                <a:latin typeface="Calibri" pitchFamily="34" charset="0"/>
              </a:endParaRPr>
            </a:p>
          </p:txBody>
        </p:sp>
        <p:sp>
          <p:nvSpPr>
            <p:cNvPr id="72575" name="Rectangle 557"/>
            <p:cNvSpPr>
              <a:spLocks noChangeArrowheads="1"/>
            </p:cNvSpPr>
            <p:nvPr/>
          </p:nvSpPr>
          <p:spPr bwMode="auto">
            <a:xfrm>
              <a:off x="4731" y="3073"/>
              <a:ext cx="21"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Access </a:t>
              </a:r>
              <a:endParaRPr lang="en-US" sz="1600" b="0">
                <a:latin typeface="Calibri" pitchFamily="34" charset="0"/>
              </a:endParaRPr>
            </a:p>
          </p:txBody>
        </p:sp>
        <p:sp>
          <p:nvSpPr>
            <p:cNvPr id="72576" name="Rectangle 558"/>
            <p:cNvSpPr>
              <a:spLocks noChangeArrowheads="1"/>
            </p:cNvSpPr>
            <p:nvPr/>
          </p:nvSpPr>
          <p:spPr bwMode="auto">
            <a:xfrm>
              <a:off x="4696" y="3084"/>
              <a:ext cx="39"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Technologies</a:t>
              </a:r>
              <a:endParaRPr lang="en-US" sz="1600" b="0">
                <a:latin typeface="Calibri" pitchFamily="34" charset="0"/>
              </a:endParaRPr>
            </a:p>
          </p:txBody>
        </p:sp>
        <p:sp>
          <p:nvSpPr>
            <p:cNvPr id="72577" name="Rectangle 559"/>
            <p:cNvSpPr>
              <a:spLocks noChangeArrowheads="1"/>
            </p:cNvSpPr>
            <p:nvPr/>
          </p:nvSpPr>
          <p:spPr bwMode="auto">
            <a:xfrm>
              <a:off x="4747" y="3035"/>
              <a:ext cx="6" cy="10"/>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2578" name="Line 560"/>
            <p:cNvSpPr>
              <a:spLocks noChangeShapeType="1"/>
            </p:cNvSpPr>
            <p:nvPr/>
          </p:nvSpPr>
          <p:spPr bwMode="auto">
            <a:xfrm>
              <a:off x="4733" y="3008"/>
              <a:ext cx="0" cy="14"/>
            </a:xfrm>
            <a:prstGeom prst="line">
              <a:avLst/>
            </a:prstGeom>
            <a:noFill/>
            <a:ln w="1588" cap="rnd">
              <a:solidFill>
                <a:srgbClr val="000000"/>
              </a:solidFill>
              <a:round/>
              <a:headEnd/>
              <a:tailEnd/>
            </a:ln>
          </p:spPr>
          <p:txBody>
            <a:bodyPr/>
            <a:lstStyle/>
            <a:p>
              <a:endParaRPr lang="en-US"/>
            </a:p>
          </p:txBody>
        </p:sp>
        <p:sp>
          <p:nvSpPr>
            <p:cNvPr id="72579" name="Freeform 561"/>
            <p:cNvSpPr>
              <a:spLocks/>
            </p:cNvSpPr>
            <p:nvPr/>
          </p:nvSpPr>
          <p:spPr bwMode="auto">
            <a:xfrm>
              <a:off x="4732" y="3006"/>
              <a:ext cx="3" cy="4"/>
            </a:xfrm>
            <a:custGeom>
              <a:avLst/>
              <a:gdLst>
                <a:gd name="T0" fmla="*/ 2147483647 w 250"/>
                <a:gd name="T1" fmla="*/ 0 h 250"/>
                <a:gd name="T2" fmla="*/ 2147483647 w 250"/>
                <a:gd name="T3" fmla="*/ 2147483647 h 250"/>
                <a:gd name="T4" fmla="*/ 0 w 250"/>
                <a:gd name="T5" fmla="*/ 2147483647 h 250"/>
                <a:gd name="T6" fmla="*/ 0 w 250"/>
                <a:gd name="T7" fmla="*/ 2147483647 h 250"/>
                <a:gd name="T8" fmla="*/ 2147483647 w 250"/>
                <a:gd name="T9" fmla="*/ 0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0"/>
                  </a:moveTo>
                  <a:lnTo>
                    <a:pt x="250" y="250"/>
                  </a:lnTo>
                  <a:cubicBezTo>
                    <a:pt x="171" y="210"/>
                    <a:pt x="79" y="210"/>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580" name="Freeform 562"/>
            <p:cNvSpPr>
              <a:spLocks/>
            </p:cNvSpPr>
            <p:nvPr/>
          </p:nvSpPr>
          <p:spPr bwMode="auto">
            <a:xfrm>
              <a:off x="4732" y="3021"/>
              <a:ext cx="3" cy="3"/>
            </a:xfrm>
            <a:custGeom>
              <a:avLst/>
              <a:gdLst>
                <a:gd name="T0" fmla="*/ 2147483647 w 250"/>
                <a:gd name="T1" fmla="*/ 2147483647 h 250"/>
                <a:gd name="T2" fmla="*/ 0 w 250"/>
                <a:gd name="T3" fmla="*/ 0 h 250"/>
                <a:gd name="T4" fmla="*/ 2147483647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581" name="Line 563"/>
            <p:cNvSpPr>
              <a:spLocks noChangeShapeType="1"/>
            </p:cNvSpPr>
            <p:nvPr/>
          </p:nvSpPr>
          <p:spPr bwMode="auto">
            <a:xfrm>
              <a:off x="4628" y="2992"/>
              <a:ext cx="7" cy="0"/>
            </a:xfrm>
            <a:prstGeom prst="line">
              <a:avLst/>
            </a:prstGeom>
            <a:noFill/>
            <a:ln w="1588" cap="rnd">
              <a:solidFill>
                <a:srgbClr val="000000"/>
              </a:solidFill>
              <a:round/>
              <a:headEnd/>
              <a:tailEnd/>
            </a:ln>
          </p:spPr>
          <p:txBody>
            <a:bodyPr/>
            <a:lstStyle/>
            <a:p>
              <a:endParaRPr lang="en-US"/>
            </a:p>
          </p:txBody>
        </p:sp>
        <p:sp>
          <p:nvSpPr>
            <p:cNvPr id="72582" name="Freeform 564"/>
            <p:cNvSpPr>
              <a:spLocks/>
            </p:cNvSpPr>
            <p:nvPr/>
          </p:nvSpPr>
          <p:spPr bwMode="auto">
            <a:xfrm>
              <a:off x="4624" y="2990"/>
              <a:ext cx="4" cy="3"/>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583" name="Freeform 565"/>
            <p:cNvSpPr>
              <a:spLocks/>
            </p:cNvSpPr>
            <p:nvPr/>
          </p:nvSpPr>
          <p:spPr bwMode="auto">
            <a:xfrm>
              <a:off x="4634" y="2990"/>
              <a:ext cx="5" cy="3"/>
            </a:xfrm>
            <a:custGeom>
              <a:avLst/>
              <a:gdLst>
                <a:gd name="T0" fmla="*/ 2147483647 w 250"/>
                <a:gd name="T1" fmla="*/ 2147483647 h 250"/>
                <a:gd name="T2" fmla="*/ 0 w 250"/>
                <a:gd name="T3" fmla="*/ 2147483647 h 250"/>
                <a:gd name="T4" fmla="*/ 0 w 250"/>
                <a:gd name="T5" fmla="*/ 0 h 250"/>
                <a:gd name="T6" fmla="*/ 0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250" y="125"/>
                  </a:moveTo>
                  <a:lnTo>
                    <a:pt x="0" y="250"/>
                  </a:lnTo>
                  <a:cubicBezTo>
                    <a:pt x="40" y="171"/>
                    <a:pt x="40"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584" name="Rectangle 566"/>
            <p:cNvSpPr>
              <a:spLocks noChangeArrowheads="1"/>
            </p:cNvSpPr>
            <p:nvPr/>
          </p:nvSpPr>
          <p:spPr bwMode="auto">
            <a:xfrm rot="-5400000">
              <a:off x="4599" y="3043"/>
              <a:ext cx="7"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2585" name="Rectangle 567"/>
            <p:cNvSpPr>
              <a:spLocks noChangeArrowheads="1"/>
            </p:cNvSpPr>
            <p:nvPr/>
          </p:nvSpPr>
          <p:spPr bwMode="auto">
            <a:xfrm rot="-5400000">
              <a:off x="4601" y="3035"/>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2586" name="Rectangle 568"/>
            <p:cNvSpPr>
              <a:spLocks noChangeArrowheads="1"/>
            </p:cNvSpPr>
            <p:nvPr/>
          </p:nvSpPr>
          <p:spPr bwMode="auto">
            <a:xfrm rot="-5400000">
              <a:off x="4602" y="3030"/>
              <a:ext cx="3"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587" name="Rectangle 569"/>
            <p:cNvSpPr>
              <a:spLocks noChangeArrowheads="1"/>
            </p:cNvSpPr>
            <p:nvPr/>
          </p:nvSpPr>
          <p:spPr bwMode="auto">
            <a:xfrm rot="-5400000">
              <a:off x="4601" y="3022"/>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a:t>
              </a:r>
              <a:endParaRPr lang="en-US" sz="1600" b="0">
                <a:latin typeface="Calibri" pitchFamily="34" charset="0"/>
              </a:endParaRPr>
            </a:p>
          </p:txBody>
        </p:sp>
        <p:sp>
          <p:nvSpPr>
            <p:cNvPr id="72588" name="Rectangle 570"/>
            <p:cNvSpPr>
              <a:spLocks noChangeArrowheads="1"/>
            </p:cNvSpPr>
            <p:nvPr/>
          </p:nvSpPr>
          <p:spPr bwMode="auto">
            <a:xfrm rot="-5400000">
              <a:off x="4600" y="3016"/>
              <a:ext cx="5"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g</a:t>
              </a:r>
              <a:endParaRPr lang="en-US" sz="1600" b="0">
                <a:latin typeface="Calibri" pitchFamily="34" charset="0"/>
              </a:endParaRPr>
            </a:p>
          </p:txBody>
        </p:sp>
        <p:sp>
          <p:nvSpPr>
            <p:cNvPr id="72589" name="Rectangle 571"/>
            <p:cNvSpPr>
              <a:spLocks noChangeArrowheads="1"/>
            </p:cNvSpPr>
            <p:nvPr/>
          </p:nvSpPr>
          <p:spPr bwMode="auto">
            <a:xfrm rot="-5400000">
              <a:off x="4601" y="3008"/>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590" name="Rectangle 572"/>
            <p:cNvSpPr>
              <a:spLocks noChangeArrowheads="1"/>
            </p:cNvSpPr>
            <p:nvPr/>
          </p:nvSpPr>
          <p:spPr bwMode="auto">
            <a:xfrm rot="-5400000">
              <a:off x="4599" y="3003"/>
              <a:ext cx="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m</a:t>
              </a:r>
              <a:endParaRPr lang="en-US" sz="1600" b="0">
                <a:latin typeface="Calibri" pitchFamily="34" charset="0"/>
              </a:endParaRPr>
            </a:p>
          </p:txBody>
        </p:sp>
        <p:sp>
          <p:nvSpPr>
            <p:cNvPr id="72591" name="Rectangle 573"/>
            <p:cNvSpPr>
              <a:spLocks noChangeArrowheads="1"/>
            </p:cNvSpPr>
            <p:nvPr/>
          </p:nvSpPr>
          <p:spPr bwMode="auto">
            <a:xfrm rot="-5400000">
              <a:off x="4601" y="2993"/>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592" name="Rectangle 574"/>
            <p:cNvSpPr>
              <a:spLocks noChangeArrowheads="1"/>
            </p:cNvSpPr>
            <p:nvPr/>
          </p:nvSpPr>
          <p:spPr bwMode="auto">
            <a:xfrm rot="-5400000">
              <a:off x="4602" y="2987"/>
              <a:ext cx="4"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n</a:t>
              </a:r>
              <a:endParaRPr lang="en-US" sz="1600" b="0">
                <a:latin typeface="Calibri" pitchFamily="34" charset="0"/>
              </a:endParaRPr>
            </a:p>
          </p:txBody>
        </p:sp>
        <p:sp>
          <p:nvSpPr>
            <p:cNvPr id="72593" name="Rectangle 575"/>
            <p:cNvSpPr>
              <a:spLocks noChangeArrowheads="1"/>
            </p:cNvSpPr>
            <p:nvPr/>
          </p:nvSpPr>
          <p:spPr bwMode="auto">
            <a:xfrm rot="-5400000">
              <a:off x="4601" y="2982"/>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2594" name="Rectangle 576"/>
            <p:cNvSpPr>
              <a:spLocks noChangeArrowheads="1"/>
            </p:cNvSpPr>
            <p:nvPr/>
          </p:nvSpPr>
          <p:spPr bwMode="auto">
            <a:xfrm>
              <a:off x="4793" y="2937"/>
              <a:ext cx="36" cy="17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595" name="Rectangle 577"/>
            <p:cNvSpPr>
              <a:spLocks noChangeArrowheads="1"/>
            </p:cNvSpPr>
            <p:nvPr/>
          </p:nvSpPr>
          <p:spPr bwMode="auto">
            <a:xfrm>
              <a:off x="4793" y="2937"/>
              <a:ext cx="36" cy="170"/>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596" name="Rectangle 578"/>
            <p:cNvSpPr>
              <a:spLocks noChangeArrowheads="1"/>
            </p:cNvSpPr>
            <p:nvPr/>
          </p:nvSpPr>
          <p:spPr bwMode="auto">
            <a:xfrm rot="-5400000">
              <a:off x="4805" y="3032"/>
              <a:ext cx="5"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S</a:t>
              </a:r>
              <a:endParaRPr lang="en-US" sz="1600" b="0">
                <a:latin typeface="Calibri" pitchFamily="34" charset="0"/>
              </a:endParaRPr>
            </a:p>
          </p:txBody>
        </p:sp>
        <p:sp>
          <p:nvSpPr>
            <p:cNvPr id="72597" name="Rectangle 579"/>
            <p:cNvSpPr>
              <a:spLocks noChangeArrowheads="1"/>
            </p:cNvSpPr>
            <p:nvPr/>
          </p:nvSpPr>
          <p:spPr bwMode="auto">
            <a:xfrm rot="-5400000">
              <a:off x="4806" y="3025"/>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e</a:t>
              </a:r>
              <a:endParaRPr lang="en-US" sz="1600" b="0">
                <a:latin typeface="Calibri" pitchFamily="34" charset="0"/>
              </a:endParaRPr>
            </a:p>
          </p:txBody>
        </p:sp>
        <p:sp>
          <p:nvSpPr>
            <p:cNvPr id="72598" name="Rectangle 580"/>
            <p:cNvSpPr>
              <a:spLocks noChangeArrowheads="1"/>
            </p:cNvSpPr>
            <p:nvPr/>
          </p:nvSpPr>
          <p:spPr bwMode="auto">
            <a:xfrm rot="-5400000">
              <a:off x="4806" y="3018"/>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c</a:t>
              </a:r>
              <a:endParaRPr lang="en-US" sz="1600" b="0">
                <a:latin typeface="Calibri" pitchFamily="34" charset="0"/>
              </a:endParaRPr>
            </a:p>
          </p:txBody>
        </p:sp>
        <p:sp>
          <p:nvSpPr>
            <p:cNvPr id="72599" name="Rectangle 581"/>
            <p:cNvSpPr>
              <a:spLocks noChangeArrowheads="1"/>
            </p:cNvSpPr>
            <p:nvPr/>
          </p:nvSpPr>
          <p:spPr bwMode="auto">
            <a:xfrm rot="-5400000">
              <a:off x="4806" y="3013"/>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u</a:t>
              </a:r>
              <a:endParaRPr lang="en-US" sz="1600" b="0">
                <a:latin typeface="Calibri" pitchFamily="34" charset="0"/>
              </a:endParaRPr>
            </a:p>
          </p:txBody>
        </p:sp>
        <p:sp>
          <p:nvSpPr>
            <p:cNvPr id="72600" name="Rectangle 582"/>
            <p:cNvSpPr>
              <a:spLocks noChangeArrowheads="1"/>
            </p:cNvSpPr>
            <p:nvPr/>
          </p:nvSpPr>
          <p:spPr bwMode="auto">
            <a:xfrm rot="-5400000">
              <a:off x="4806" y="3008"/>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r</a:t>
              </a:r>
              <a:endParaRPr lang="en-US" sz="1600" b="0">
                <a:latin typeface="Calibri" pitchFamily="34" charset="0"/>
              </a:endParaRPr>
            </a:p>
          </p:txBody>
        </p:sp>
        <p:sp>
          <p:nvSpPr>
            <p:cNvPr id="72601" name="Rectangle 583"/>
            <p:cNvSpPr>
              <a:spLocks noChangeArrowheads="1"/>
            </p:cNvSpPr>
            <p:nvPr/>
          </p:nvSpPr>
          <p:spPr bwMode="auto">
            <a:xfrm rot="-5400000">
              <a:off x="4807" y="3003"/>
              <a:ext cx="2"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i</a:t>
              </a:r>
              <a:endParaRPr lang="en-US" sz="1600" b="0">
                <a:latin typeface="Calibri" pitchFamily="34" charset="0"/>
              </a:endParaRPr>
            </a:p>
          </p:txBody>
        </p:sp>
        <p:sp>
          <p:nvSpPr>
            <p:cNvPr id="72602" name="Rectangle 584"/>
            <p:cNvSpPr>
              <a:spLocks noChangeArrowheads="1"/>
            </p:cNvSpPr>
            <p:nvPr/>
          </p:nvSpPr>
          <p:spPr bwMode="auto">
            <a:xfrm rot="-5400000">
              <a:off x="4806" y="3000"/>
              <a:ext cx="3"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t</a:t>
              </a:r>
              <a:endParaRPr lang="en-US" sz="1600" b="0">
                <a:latin typeface="Calibri" pitchFamily="34" charset="0"/>
              </a:endParaRPr>
            </a:p>
          </p:txBody>
        </p:sp>
        <p:sp>
          <p:nvSpPr>
            <p:cNvPr id="72603" name="Rectangle 585"/>
            <p:cNvSpPr>
              <a:spLocks noChangeArrowheads="1"/>
            </p:cNvSpPr>
            <p:nvPr/>
          </p:nvSpPr>
          <p:spPr bwMode="auto">
            <a:xfrm rot="-5400000">
              <a:off x="4806" y="2994"/>
              <a:ext cx="4" cy="10"/>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y</a:t>
              </a:r>
              <a:endParaRPr lang="en-US" sz="1600" b="0">
                <a:latin typeface="Calibri" pitchFamily="34" charset="0"/>
              </a:endParaRPr>
            </a:p>
          </p:txBody>
        </p:sp>
        <p:sp>
          <p:nvSpPr>
            <p:cNvPr id="72604" name="Line 586"/>
            <p:cNvSpPr>
              <a:spLocks noChangeShapeType="1"/>
            </p:cNvSpPr>
            <p:nvPr/>
          </p:nvSpPr>
          <p:spPr bwMode="auto">
            <a:xfrm>
              <a:off x="4780" y="3092"/>
              <a:ext cx="6" cy="0"/>
            </a:xfrm>
            <a:prstGeom prst="line">
              <a:avLst/>
            </a:prstGeom>
            <a:noFill/>
            <a:ln w="1588" cap="rnd">
              <a:solidFill>
                <a:srgbClr val="000000"/>
              </a:solidFill>
              <a:round/>
              <a:headEnd/>
              <a:tailEnd/>
            </a:ln>
          </p:spPr>
          <p:txBody>
            <a:bodyPr/>
            <a:lstStyle/>
            <a:p>
              <a:endParaRPr lang="en-US"/>
            </a:p>
          </p:txBody>
        </p:sp>
        <p:sp>
          <p:nvSpPr>
            <p:cNvPr id="72605" name="Freeform 587"/>
            <p:cNvSpPr>
              <a:spLocks/>
            </p:cNvSpPr>
            <p:nvPr/>
          </p:nvSpPr>
          <p:spPr bwMode="auto">
            <a:xfrm>
              <a:off x="4777" y="3090"/>
              <a:ext cx="5" cy="3"/>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606" name="Freeform 588"/>
            <p:cNvSpPr>
              <a:spLocks/>
            </p:cNvSpPr>
            <p:nvPr/>
          </p:nvSpPr>
          <p:spPr bwMode="auto">
            <a:xfrm>
              <a:off x="4785" y="3090"/>
              <a:ext cx="5" cy="3"/>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607" name="Line 589"/>
            <p:cNvSpPr>
              <a:spLocks noChangeShapeType="1"/>
            </p:cNvSpPr>
            <p:nvPr/>
          </p:nvSpPr>
          <p:spPr bwMode="auto">
            <a:xfrm>
              <a:off x="4780" y="3038"/>
              <a:ext cx="6" cy="0"/>
            </a:xfrm>
            <a:prstGeom prst="line">
              <a:avLst/>
            </a:prstGeom>
            <a:noFill/>
            <a:ln w="1588" cap="rnd">
              <a:solidFill>
                <a:srgbClr val="000000"/>
              </a:solidFill>
              <a:round/>
              <a:headEnd/>
              <a:tailEnd/>
            </a:ln>
          </p:spPr>
          <p:txBody>
            <a:bodyPr/>
            <a:lstStyle/>
            <a:p>
              <a:endParaRPr lang="en-US"/>
            </a:p>
          </p:txBody>
        </p:sp>
        <p:sp>
          <p:nvSpPr>
            <p:cNvPr id="72608" name="Freeform 590"/>
            <p:cNvSpPr>
              <a:spLocks/>
            </p:cNvSpPr>
            <p:nvPr/>
          </p:nvSpPr>
          <p:spPr bwMode="auto">
            <a:xfrm>
              <a:off x="4777" y="3036"/>
              <a:ext cx="5" cy="4"/>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609" name="Freeform 591"/>
            <p:cNvSpPr>
              <a:spLocks/>
            </p:cNvSpPr>
            <p:nvPr/>
          </p:nvSpPr>
          <p:spPr bwMode="auto">
            <a:xfrm>
              <a:off x="4785" y="3036"/>
              <a:ext cx="5" cy="4"/>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610" name="Line 592"/>
            <p:cNvSpPr>
              <a:spLocks noChangeShapeType="1"/>
            </p:cNvSpPr>
            <p:nvPr/>
          </p:nvSpPr>
          <p:spPr bwMode="auto">
            <a:xfrm>
              <a:off x="4780" y="2992"/>
              <a:ext cx="6" cy="0"/>
            </a:xfrm>
            <a:prstGeom prst="line">
              <a:avLst/>
            </a:prstGeom>
            <a:noFill/>
            <a:ln w="1588" cap="rnd">
              <a:solidFill>
                <a:srgbClr val="000000"/>
              </a:solidFill>
              <a:round/>
              <a:headEnd/>
              <a:tailEnd/>
            </a:ln>
          </p:spPr>
          <p:txBody>
            <a:bodyPr/>
            <a:lstStyle/>
            <a:p>
              <a:endParaRPr lang="en-US"/>
            </a:p>
          </p:txBody>
        </p:sp>
        <p:sp>
          <p:nvSpPr>
            <p:cNvPr id="72611" name="Freeform 593"/>
            <p:cNvSpPr>
              <a:spLocks/>
            </p:cNvSpPr>
            <p:nvPr/>
          </p:nvSpPr>
          <p:spPr bwMode="auto">
            <a:xfrm>
              <a:off x="4777" y="2990"/>
              <a:ext cx="5" cy="3"/>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612" name="Freeform 594"/>
            <p:cNvSpPr>
              <a:spLocks/>
            </p:cNvSpPr>
            <p:nvPr/>
          </p:nvSpPr>
          <p:spPr bwMode="auto">
            <a:xfrm>
              <a:off x="4785" y="2990"/>
              <a:ext cx="5" cy="3"/>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613" name="Rectangle 595"/>
            <p:cNvSpPr>
              <a:spLocks noChangeArrowheads="1"/>
            </p:cNvSpPr>
            <p:nvPr/>
          </p:nvSpPr>
          <p:spPr bwMode="auto">
            <a:xfrm>
              <a:off x="4641" y="2939"/>
              <a:ext cx="132" cy="23"/>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614" name="Rectangle 596"/>
            <p:cNvSpPr>
              <a:spLocks noChangeArrowheads="1"/>
            </p:cNvSpPr>
            <p:nvPr/>
          </p:nvSpPr>
          <p:spPr bwMode="auto">
            <a:xfrm>
              <a:off x="4641" y="2939"/>
              <a:ext cx="132" cy="23"/>
            </a:xfrm>
            <a:prstGeom prst="rect">
              <a:avLst/>
            </a:prstGeom>
            <a:noFill/>
            <a:ln w="0" cap="rnd">
              <a:solidFill>
                <a:srgbClr val="000000"/>
              </a:solidFill>
              <a:round/>
              <a:headEnd/>
              <a:tailEnd/>
            </a:ln>
          </p:spPr>
          <p:txBody>
            <a:bodyPr/>
            <a:lstStyle/>
            <a:p>
              <a:endParaRPr lang="nb-NO" sz="1600" b="0">
                <a:latin typeface="Calibri" pitchFamily="34" charset="0"/>
              </a:endParaRPr>
            </a:p>
          </p:txBody>
        </p:sp>
        <p:sp>
          <p:nvSpPr>
            <p:cNvPr id="72615" name="Rectangle 597"/>
            <p:cNvSpPr>
              <a:spLocks noChangeArrowheads="1"/>
            </p:cNvSpPr>
            <p:nvPr/>
          </p:nvSpPr>
          <p:spPr bwMode="auto">
            <a:xfrm>
              <a:off x="4664" y="2943"/>
              <a:ext cx="37" cy="9"/>
            </a:xfrm>
            <a:prstGeom prst="rect">
              <a:avLst/>
            </a:prstGeom>
            <a:noFill/>
            <a:ln w="9525">
              <a:noFill/>
              <a:miter lim="800000"/>
              <a:headEnd/>
              <a:tailEnd/>
            </a:ln>
          </p:spPr>
          <p:txBody>
            <a:bodyPr wrap="none" lIns="0" tIns="0" rIns="0" bIns="0">
              <a:spAutoFit/>
            </a:bodyPr>
            <a:lstStyle/>
            <a:p>
              <a:r>
                <a:rPr lang="en-US" sz="100">
                  <a:solidFill>
                    <a:srgbClr val="FFFFFF"/>
                  </a:solidFill>
                  <a:latin typeface="Calibri" pitchFamily="34" charset="0"/>
                </a:rPr>
                <a:t>Applications</a:t>
              </a:r>
              <a:endParaRPr lang="en-US" sz="1600" b="0">
                <a:latin typeface="Calibri" pitchFamily="34" charset="0"/>
              </a:endParaRPr>
            </a:p>
          </p:txBody>
        </p:sp>
        <p:sp>
          <p:nvSpPr>
            <p:cNvPr id="72616" name="Line 598"/>
            <p:cNvSpPr>
              <a:spLocks noChangeShapeType="1"/>
            </p:cNvSpPr>
            <p:nvPr/>
          </p:nvSpPr>
          <p:spPr bwMode="auto">
            <a:xfrm>
              <a:off x="4781" y="2952"/>
              <a:ext cx="6" cy="0"/>
            </a:xfrm>
            <a:prstGeom prst="line">
              <a:avLst/>
            </a:prstGeom>
            <a:noFill/>
            <a:ln w="1588" cap="rnd">
              <a:solidFill>
                <a:srgbClr val="000000"/>
              </a:solidFill>
              <a:round/>
              <a:headEnd/>
              <a:tailEnd/>
            </a:ln>
          </p:spPr>
          <p:txBody>
            <a:bodyPr/>
            <a:lstStyle/>
            <a:p>
              <a:endParaRPr lang="en-US"/>
            </a:p>
          </p:txBody>
        </p:sp>
        <p:sp>
          <p:nvSpPr>
            <p:cNvPr id="72617" name="Freeform 599"/>
            <p:cNvSpPr>
              <a:spLocks/>
            </p:cNvSpPr>
            <p:nvPr/>
          </p:nvSpPr>
          <p:spPr bwMode="auto">
            <a:xfrm>
              <a:off x="4777" y="2951"/>
              <a:ext cx="6" cy="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0" y="78"/>
                    <a:pt x="210"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618" name="Freeform 600"/>
            <p:cNvSpPr>
              <a:spLocks/>
            </p:cNvSpPr>
            <p:nvPr/>
          </p:nvSpPr>
          <p:spPr bwMode="auto">
            <a:xfrm>
              <a:off x="4786" y="2951"/>
              <a:ext cx="4" cy="2"/>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5"/>
                  </a:moveTo>
                  <a:lnTo>
                    <a:pt x="0" y="249"/>
                  </a:lnTo>
                  <a:cubicBezTo>
                    <a:pt x="39" y="171"/>
                    <a:pt x="39" y="78"/>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619" name="Line 601"/>
            <p:cNvSpPr>
              <a:spLocks noChangeShapeType="1"/>
            </p:cNvSpPr>
            <p:nvPr/>
          </p:nvSpPr>
          <p:spPr bwMode="auto">
            <a:xfrm>
              <a:off x="4627" y="2952"/>
              <a:ext cx="6" cy="0"/>
            </a:xfrm>
            <a:prstGeom prst="line">
              <a:avLst/>
            </a:prstGeom>
            <a:noFill/>
            <a:ln w="1588" cap="rnd">
              <a:solidFill>
                <a:srgbClr val="000000"/>
              </a:solidFill>
              <a:round/>
              <a:headEnd/>
              <a:tailEnd/>
            </a:ln>
          </p:spPr>
          <p:txBody>
            <a:bodyPr/>
            <a:lstStyle/>
            <a:p>
              <a:endParaRPr lang="en-US"/>
            </a:p>
          </p:txBody>
        </p:sp>
        <p:sp>
          <p:nvSpPr>
            <p:cNvPr id="72620" name="Freeform 602"/>
            <p:cNvSpPr>
              <a:spLocks/>
            </p:cNvSpPr>
            <p:nvPr/>
          </p:nvSpPr>
          <p:spPr bwMode="auto">
            <a:xfrm>
              <a:off x="4623" y="2951"/>
              <a:ext cx="5" cy="2"/>
            </a:xfrm>
            <a:custGeom>
              <a:avLst/>
              <a:gdLst>
                <a:gd name="T0" fmla="*/ 0 w 250"/>
                <a:gd name="T1" fmla="*/ 2147483647 h 249"/>
                <a:gd name="T2" fmla="*/ 2147483647 w 250"/>
                <a:gd name="T3" fmla="*/ 0 h 249"/>
                <a:gd name="T4" fmla="*/ 2147483647 w 250"/>
                <a:gd name="T5" fmla="*/ 2147483647 h 249"/>
                <a:gd name="T6" fmla="*/ 0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0" y="125"/>
                  </a:moveTo>
                  <a:lnTo>
                    <a:pt x="250" y="0"/>
                  </a:lnTo>
                  <a:cubicBezTo>
                    <a:pt x="211" y="78"/>
                    <a:pt x="211" y="171"/>
                    <a:pt x="250" y="249"/>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621" name="Freeform 603"/>
            <p:cNvSpPr>
              <a:spLocks/>
            </p:cNvSpPr>
            <p:nvPr/>
          </p:nvSpPr>
          <p:spPr bwMode="auto">
            <a:xfrm>
              <a:off x="4633" y="2951"/>
              <a:ext cx="4" cy="2"/>
            </a:xfrm>
            <a:custGeom>
              <a:avLst/>
              <a:gdLst>
                <a:gd name="T0" fmla="*/ 2147483647 w 249"/>
                <a:gd name="T1" fmla="*/ 2147483647 h 249"/>
                <a:gd name="T2" fmla="*/ 0 w 249"/>
                <a:gd name="T3" fmla="*/ 2147483647 h 249"/>
                <a:gd name="T4" fmla="*/ 0 w 249"/>
                <a:gd name="T5" fmla="*/ 0 h 249"/>
                <a:gd name="T6" fmla="*/ 0 w 249"/>
                <a:gd name="T7" fmla="*/ 0 h 249"/>
                <a:gd name="T8" fmla="*/ 2147483647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249" y="125"/>
                  </a:moveTo>
                  <a:lnTo>
                    <a:pt x="0" y="249"/>
                  </a:lnTo>
                  <a:cubicBezTo>
                    <a:pt x="39" y="171"/>
                    <a:pt x="39" y="78"/>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622" name="Line 604"/>
            <p:cNvSpPr>
              <a:spLocks noChangeShapeType="1"/>
            </p:cNvSpPr>
            <p:nvPr/>
          </p:nvSpPr>
          <p:spPr bwMode="auto">
            <a:xfrm>
              <a:off x="4706" y="2965"/>
              <a:ext cx="0" cy="14"/>
            </a:xfrm>
            <a:prstGeom prst="line">
              <a:avLst/>
            </a:prstGeom>
            <a:noFill/>
            <a:ln w="1588" cap="rnd">
              <a:solidFill>
                <a:srgbClr val="000000"/>
              </a:solidFill>
              <a:round/>
              <a:headEnd/>
              <a:tailEnd/>
            </a:ln>
          </p:spPr>
          <p:txBody>
            <a:bodyPr/>
            <a:lstStyle/>
            <a:p>
              <a:endParaRPr lang="en-US"/>
            </a:p>
          </p:txBody>
        </p:sp>
        <p:sp>
          <p:nvSpPr>
            <p:cNvPr id="72623" name="Freeform 605"/>
            <p:cNvSpPr>
              <a:spLocks/>
            </p:cNvSpPr>
            <p:nvPr/>
          </p:nvSpPr>
          <p:spPr bwMode="auto">
            <a:xfrm>
              <a:off x="4704" y="2962"/>
              <a:ext cx="5" cy="3"/>
            </a:xfrm>
            <a:custGeom>
              <a:avLst/>
              <a:gdLst>
                <a:gd name="T0" fmla="*/ 2147483647 w 250"/>
                <a:gd name="T1" fmla="*/ 0 h 249"/>
                <a:gd name="T2" fmla="*/ 2147483647 w 250"/>
                <a:gd name="T3" fmla="*/ 2147483647 h 249"/>
                <a:gd name="T4" fmla="*/ 0 w 250"/>
                <a:gd name="T5" fmla="*/ 2147483647 h 249"/>
                <a:gd name="T6" fmla="*/ 0 w 250"/>
                <a:gd name="T7" fmla="*/ 2147483647 h 249"/>
                <a:gd name="T8" fmla="*/ 2147483647 w 250"/>
                <a:gd name="T9" fmla="*/ 0 h 249"/>
                <a:gd name="T10" fmla="*/ 0 60000 65536"/>
                <a:gd name="T11" fmla="*/ 0 60000 65536"/>
                <a:gd name="T12" fmla="*/ 0 60000 65536"/>
                <a:gd name="T13" fmla="*/ 0 60000 65536"/>
                <a:gd name="T14" fmla="*/ 0 60000 65536"/>
                <a:gd name="T15" fmla="*/ 0 w 250"/>
                <a:gd name="T16" fmla="*/ 0 h 249"/>
                <a:gd name="T17" fmla="*/ 250 w 250"/>
                <a:gd name="T18" fmla="*/ 249 h 249"/>
              </a:gdLst>
              <a:ahLst/>
              <a:cxnLst>
                <a:cxn ang="T10">
                  <a:pos x="T0" y="T1"/>
                </a:cxn>
                <a:cxn ang="T11">
                  <a:pos x="T2" y="T3"/>
                </a:cxn>
                <a:cxn ang="T12">
                  <a:pos x="T4" y="T5"/>
                </a:cxn>
                <a:cxn ang="T13">
                  <a:pos x="T6" y="T7"/>
                </a:cxn>
                <a:cxn ang="T14">
                  <a:pos x="T8" y="T9"/>
                </a:cxn>
              </a:cxnLst>
              <a:rect l="T15" t="T16" r="T17" b="T18"/>
              <a:pathLst>
                <a:path w="250" h="249">
                  <a:moveTo>
                    <a:pt x="125" y="0"/>
                  </a:moveTo>
                  <a:lnTo>
                    <a:pt x="250" y="249"/>
                  </a:lnTo>
                  <a:cubicBezTo>
                    <a:pt x="171" y="210"/>
                    <a:pt x="79" y="210"/>
                    <a:pt x="0" y="249"/>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624" name="Freeform 606"/>
            <p:cNvSpPr>
              <a:spLocks/>
            </p:cNvSpPr>
            <p:nvPr/>
          </p:nvSpPr>
          <p:spPr bwMode="auto">
            <a:xfrm>
              <a:off x="4704" y="2978"/>
              <a:ext cx="5" cy="3"/>
            </a:xfrm>
            <a:custGeom>
              <a:avLst/>
              <a:gdLst>
                <a:gd name="T0" fmla="*/ 2147483647 w 250"/>
                <a:gd name="T1" fmla="*/ 2147483647 h 249"/>
                <a:gd name="T2" fmla="*/ 0 w 250"/>
                <a:gd name="T3" fmla="*/ 0 h 249"/>
                <a:gd name="T4" fmla="*/ 2147483647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125" y="249"/>
                  </a:moveTo>
                  <a:lnTo>
                    <a:pt x="0" y="0"/>
                  </a:lnTo>
                  <a:cubicBezTo>
                    <a:pt x="79" y="39"/>
                    <a:pt x="171" y="39"/>
                    <a:pt x="250" y="0"/>
                  </a:cubicBezTo>
                  <a:lnTo>
                    <a:pt x="125" y="249"/>
                  </a:lnTo>
                  <a:close/>
                </a:path>
              </a:pathLst>
            </a:custGeom>
            <a:solidFill>
              <a:srgbClr val="000000"/>
            </a:solidFill>
            <a:ln w="0">
              <a:solidFill>
                <a:srgbClr val="000000"/>
              </a:solidFill>
              <a:round/>
              <a:headEnd/>
              <a:tailEnd/>
            </a:ln>
          </p:spPr>
          <p:txBody>
            <a:bodyPr/>
            <a:lstStyle/>
            <a:p>
              <a:endParaRPr lang="en-US"/>
            </a:p>
          </p:txBody>
        </p:sp>
        <p:sp>
          <p:nvSpPr>
            <p:cNvPr id="72625" name="Line 607"/>
            <p:cNvSpPr>
              <a:spLocks noChangeShapeType="1"/>
            </p:cNvSpPr>
            <p:nvPr/>
          </p:nvSpPr>
          <p:spPr bwMode="auto">
            <a:xfrm>
              <a:off x="4733" y="3058"/>
              <a:ext cx="0" cy="12"/>
            </a:xfrm>
            <a:prstGeom prst="line">
              <a:avLst/>
            </a:prstGeom>
            <a:noFill/>
            <a:ln w="1588" cap="rnd">
              <a:solidFill>
                <a:srgbClr val="000000"/>
              </a:solidFill>
              <a:round/>
              <a:headEnd/>
              <a:tailEnd/>
            </a:ln>
          </p:spPr>
          <p:txBody>
            <a:bodyPr/>
            <a:lstStyle/>
            <a:p>
              <a:endParaRPr lang="en-US"/>
            </a:p>
          </p:txBody>
        </p:sp>
        <p:sp>
          <p:nvSpPr>
            <p:cNvPr id="72626" name="Freeform 608"/>
            <p:cNvSpPr>
              <a:spLocks/>
            </p:cNvSpPr>
            <p:nvPr/>
          </p:nvSpPr>
          <p:spPr bwMode="auto">
            <a:xfrm>
              <a:off x="4732" y="3056"/>
              <a:ext cx="3" cy="3"/>
            </a:xfrm>
            <a:custGeom>
              <a:avLst/>
              <a:gdLst>
                <a:gd name="T0" fmla="*/ 2147483647 w 250"/>
                <a:gd name="T1" fmla="*/ 0 h 250"/>
                <a:gd name="T2" fmla="*/ 2147483647 w 250"/>
                <a:gd name="T3" fmla="*/ 2147483647 h 250"/>
                <a:gd name="T4" fmla="*/ 0 w 250"/>
                <a:gd name="T5" fmla="*/ 2147483647 h 250"/>
                <a:gd name="T6" fmla="*/ 2147483647 w 250"/>
                <a:gd name="T7" fmla="*/ 0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125" y="0"/>
                  </a:moveTo>
                  <a:lnTo>
                    <a:pt x="250" y="250"/>
                  </a:lnTo>
                  <a:cubicBezTo>
                    <a:pt x="171" y="211"/>
                    <a:pt x="79"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627" name="Freeform 609"/>
            <p:cNvSpPr>
              <a:spLocks/>
            </p:cNvSpPr>
            <p:nvPr/>
          </p:nvSpPr>
          <p:spPr bwMode="auto">
            <a:xfrm>
              <a:off x="4732" y="3069"/>
              <a:ext cx="3" cy="3"/>
            </a:xfrm>
            <a:custGeom>
              <a:avLst/>
              <a:gdLst>
                <a:gd name="T0" fmla="*/ 2147483647 w 250"/>
                <a:gd name="T1" fmla="*/ 2147483647 h 250"/>
                <a:gd name="T2" fmla="*/ 0 w 250"/>
                <a:gd name="T3" fmla="*/ 0 h 250"/>
                <a:gd name="T4" fmla="*/ 2147483647 w 250"/>
                <a:gd name="T5" fmla="*/ 0 h 250"/>
                <a:gd name="T6" fmla="*/ 2147483647 w 250"/>
                <a:gd name="T7" fmla="*/ 0 h 250"/>
                <a:gd name="T8" fmla="*/ 2147483647 w 250"/>
                <a:gd name="T9" fmla="*/ 2147483647 h 250"/>
                <a:gd name="T10" fmla="*/ 0 60000 65536"/>
                <a:gd name="T11" fmla="*/ 0 60000 65536"/>
                <a:gd name="T12" fmla="*/ 0 60000 65536"/>
                <a:gd name="T13" fmla="*/ 0 60000 65536"/>
                <a:gd name="T14" fmla="*/ 0 60000 65536"/>
                <a:gd name="T15" fmla="*/ 0 w 250"/>
                <a:gd name="T16" fmla="*/ 0 h 250"/>
                <a:gd name="T17" fmla="*/ 250 w 250"/>
                <a:gd name="T18" fmla="*/ 250 h 250"/>
              </a:gdLst>
              <a:ahLst/>
              <a:cxnLst>
                <a:cxn ang="T10">
                  <a:pos x="T0" y="T1"/>
                </a:cxn>
                <a:cxn ang="T11">
                  <a:pos x="T2" y="T3"/>
                </a:cxn>
                <a:cxn ang="T12">
                  <a:pos x="T4" y="T5"/>
                </a:cxn>
                <a:cxn ang="T13">
                  <a:pos x="T6" y="T7"/>
                </a:cxn>
                <a:cxn ang="T14">
                  <a:pos x="T8" y="T9"/>
                </a:cxn>
              </a:cxnLst>
              <a:rect l="T15" t="T16" r="T17" b="T18"/>
              <a:pathLst>
                <a:path w="250" h="250">
                  <a:moveTo>
                    <a:pt x="125" y="250"/>
                  </a:moveTo>
                  <a:lnTo>
                    <a:pt x="0" y="0"/>
                  </a:lnTo>
                  <a:cubicBezTo>
                    <a:pt x="79" y="40"/>
                    <a:pt x="171" y="40"/>
                    <a:pt x="250"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628" name="Rectangle 610"/>
            <p:cNvSpPr>
              <a:spLocks noChangeArrowheads="1"/>
            </p:cNvSpPr>
            <p:nvPr/>
          </p:nvSpPr>
          <p:spPr bwMode="auto">
            <a:xfrm>
              <a:off x="4705" y="3092"/>
              <a:ext cx="27" cy="9"/>
            </a:xfrm>
            <a:prstGeom prst="rect">
              <a:avLst/>
            </a:prstGeom>
            <a:noFill/>
            <a:ln w="9525">
              <a:noFill/>
              <a:miter lim="800000"/>
              <a:headEnd/>
              <a:tailEnd/>
            </a:ln>
          </p:spPr>
          <p:txBody>
            <a:bodyPr wrap="none" lIns="0" tIns="0" rIns="0" bIns="0">
              <a:spAutoFit/>
            </a:bodyPr>
            <a:lstStyle/>
            <a:p>
              <a:r>
                <a:rPr lang="en-US" sz="100">
                  <a:solidFill>
                    <a:srgbClr val="000000"/>
                  </a:solidFill>
                  <a:latin typeface="Calibri" pitchFamily="34" charset="0"/>
                </a:rPr>
                <a:t>Ethernet</a:t>
              </a:r>
              <a:endParaRPr lang="en-US" sz="1600" b="0">
                <a:latin typeface="Calibri" pitchFamily="34" charset="0"/>
              </a:endParaRPr>
            </a:p>
          </p:txBody>
        </p:sp>
        <p:sp>
          <p:nvSpPr>
            <p:cNvPr id="72629" name="Rectangle 611"/>
            <p:cNvSpPr>
              <a:spLocks noChangeArrowheads="1"/>
            </p:cNvSpPr>
            <p:nvPr/>
          </p:nvSpPr>
          <p:spPr bwMode="auto">
            <a:xfrm>
              <a:off x="4570" y="2768"/>
              <a:ext cx="220" cy="137"/>
            </a:xfrm>
            <a:prstGeom prst="rect">
              <a:avLst/>
            </a:prstGeom>
            <a:noFill/>
            <a:ln w="9525">
              <a:noFill/>
              <a:miter lim="800000"/>
              <a:headEnd/>
              <a:tailEnd/>
            </a:ln>
          </p:spPr>
          <p:txBody>
            <a:bodyPr wrap="none" lIns="0" tIns="0" rIns="0" bIns="0">
              <a:spAutoFit/>
            </a:bodyPr>
            <a:lstStyle/>
            <a:p>
              <a:r>
                <a:rPr lang="en-US" sz="800">
                  <a:solidFill>
                    <a:srgbClr val="C80000"/>
                  </a:solidFill>
                  <a:latin typeface="Calibri" pitchFamily="34" charset="0"/>
                </a:rPr>
                <a:t>Roadside</a:t>
              </a:r>
            </a:p>
            <a:p>
              <a:r>
                <a:rPr lang="en-US" sz="800">
                  <a:solidFill>
                    <a:srgbClr val="C80000"/>
                  </a:solidFill>
                  <a:latin typeface="Calibri" pitchFamily="34" charset="0"/>
                </a:rPr>
                <a:t>Host</a:t>
              </a:r>
              <a:endParaRPr lang="en-US" sz="1600" b="0">
                <a:solidFill>
                  <a:srgbClr val="C80000"/>
                </a:solidFill>
                <a:latin typeface="Calibri" pitchFamily="34" charset="0"/>
              </a:endParaRPr>
            </a:p>
          </p:txBody>
        </p:sp>
        <p:sp>
          <p:nvSpPr>
            <p:cNvPr id="72630" name="Rectangle 613"/>
            <p:cNvSpPr>
              <a:spLocks noChangeArrowheads="1"/>
            </p:cNvSpPr>
            <p:nvPr/>
          </p:nvSpPr>
          <p:spPr bwMode="auto">
            <a:xfrm>
              <a:off x="4205" y="2921"/>
              <a:ext cx="318" cy="196"/>
            </a:xfrm>
            <a:prstGeom prst="rect">
              <a:avLst/>
            </a:prstGeom>
            <a:solidFill>
              <a:srgbClr val="FFFFFF"/>
            </a:solidFill>
            <a:ln w="9525">
              <a:noFill/>
              <a:miter lim="800000"/>
              <a:headEnd/>
              <a:tailEnd/>
            </a:ln>
          </p:spPr>
          <p:txBody>
            <a:bodyPr/>
            <a:lstStyle/>
            <a:p>
              <a:endParaRPr lang="nb-NO" sz="1600" b="0">
                <a:latin typeface="Calibri" pitchFamily="34" charset="0"/>
              </a:endParaRPr>
            </a:p>
          </p:txBody>
        </p:sp>
        <p:sp>
          <p:nvSpPr>
            <p:cNvPr id="72631" name="Rectangle 614"/>
            <p:cNvSpPr>
              <a:spLocks noChangeArrowheads="1"/>
            </p:cNvSpPr>
            <p:nvPr/>
          </p:nvSpPr>
          <p:spPr bwMode="auto">
            <a:xfrm>
              <a:off x="4205" y="2921"/>
              <a:ext cx="318" cy="196"/>
            </a:xfrm>
            <a:prstGeom prst="rect">
              <a:avLst/>
            </a:prstGeom>
            <a:noFill/>
            <a:ln w="4763" cap="rnd">
              <a:solidFill>
                <a:srgbClr val="000000"/>
              </a:solidFill>
              <a:round/>
              <a:headEnd/>
              <a:tailEnd/>
            </a:ln>
          </p:spPr>
          <p:txBody>
            <a:bodyPr/>
            <a:lstStyle/>
            <a:p>
              <a:endParaRPr lang="nb-NO" sz="1600" b="0">
                <a:latin typeface="Calibri" pitchFamily="34" charset="0"/>
              </a:endParaRPr>
            </a:p>
          </p:txBody>
        </p:sp>
        <p:sp>
          <p:nvSpPr>
            <p:cNvPr id="72632" name="Rectangle 615"/>
            <p:cNvSpPr>
              <a:spLocks noChangeArrowheads="1"/>
            </p:cNvSpPr>
            <p:nvPr/>
          </p:nvSpPr>
          <p:spPr bwMode="auto">
            <a:xfrm>
              <a:off x="4287" y="3072"/>
              <a:ext cx="158" cy="34"/>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633" name="Rectangle 616"/>
            <p:cNvSpPr>
              <a:spLocks noChangeArrowheads="1"/>
            </p:cNvSpPr>
            <p:nvPr/>
          </p:nvSpPr>
          <p:spPr bwMode="auto">
            <a:xfrm>
              <a:off x="4287" y="3072"/>
              <a:ext cx="158" cy="34"/>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634" name="Rectangle 617"/>
            <p:cNvSpPr>
              <a:spLocks noChangeArrowheads="1"/>
            </p:cNvSpPr>
            <p:nvPr/>
          </p:nvSpPr>
          <p:spPr bwMode="auto">
            <a:xfrm>
              <a:off x="4287" y="3025"/>
              <a:ext cx="158" cy="30"/>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635" name="Rectangle 618"/>
            <p:cNvSpPr>
              <a:spLocks noChangeArrowheads="1"/>
            </p:cNvSpPr>
            <p:nvPr/>
          </p:nvSpPr>
          <p:spPr bwMode="auto">
            <a:xfrm>
              <a:off x="4287" y="3025"/>
              <a:ext cx="158" cy="30"/>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636" name="Rectangle 619"/>
            <p:cNvSpPr>
              <a:spLocks noChangeArrowheads="1"/>
            </p:cNvSpPr>
            <p:nvPr/>
          </p:nvSpPr>
          <p:spPr bwMode="auto">
            <a:xfrm>
              <a:off x="4220" y="2995"/>
              <a:ext cx="43" cy="111"/>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637" name="Rectangle 620"/>
            <p:cNvSpPr>
              <a:spLocks noChangeArrowheads="1"/>
            </p:cNvSpPr>
            <p:nvPr/>
          </p:nvSpPr>
          <p:spPr bwMode="auto">
            <a:xfrm>
              <a:off x="4220" y="2995"/>
              <a:ext cx="43" cy="111"/>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638" name="Line 621"/>
            <p:cNvSpPr>
              <a:spLocks noChangeShapeType="1"/>
            </p:cNvSpPr>
            <p:nvPr/>
          </p:nvSpPr>
          <p:spPr bwMode="auto">
            <a:xfrm>
              <a:off x="4272" y="3091"/>
              <a:ext cx="8" cy="0"/>
            </a:xfrm>
            <a:prstGeom prst="line">
              <a:avLst/>
            </a:prstGeom>
            <a:noFill/>
            <a:ln w="3175" cap="rnd">
              <a:solidFill>
                <a:srgbClr val="000000"/>
              </a:solidFill>
              <a:round/>
              <a:headEnd/>
              <a:tailEnd/>
            </a:ln>
          </p:spPr>
          <p:txBody>
            <a:bodyPr/>
            <a:lstStyle/>
            <a:p>
              <a:endParaRPr lang="en-US"/>
            </a:p>
          </p:txBody>
        </p:sp>
        <p:sp>
          <p:nvSpPr>
            <p:cNvPr id="72639" name="Freeform 622"/>
            <p:cNvSpPr>
              <a:spLocks/>
            </p:cNvSpPr>
            <p:nvPr/>
          </p:nvSpPr>
          <p:spPr bwMode="auto">
            <a:xfrm>
              <a:off x="4267" y="3089"/>
              <a:ext cx="5" cy="3"/>
            </a:xfrm>
            <a:custGeom>
              <a:avLst/>
              <a:gdLst>
                <a:gd name="T0" fmla="*/ 0 w 249"/>
                <a:gd name="T1" fmla="*/ 2147483647 h 249"/>
                <a:gd name="T2" fmla="*/ 2147483647 w 249"/>
                <a:gd name="T3" fmla="*/ 0 h 249"/>
                <a:gd name="T4" fmla="*/ 2147483647 w 249"/>
                <a:gd name="T5" fmla="*/ 2147483647 h 249"/>
                <a:gd name="T6" fmla="*/ 2147483647 w 249"/>
                <a:gd name="T7" fmla="*/ 2147483647 h 249"/>
                <a:gd name="T8" fmla="*/ 0 w 249"/>
                <a:gd name="T9" fmla="*/ 2147483647 h 249"/>
                <a:gd name="T10" fmla="*/ 0 60000 65536"/>
                <a:gd name="T11" fmla="*/ 0 60000 65536"/>
                <a:gd name="T12" fmla="*/ 0 60000 65536"/>
                <a:gd name="T13" fmla="*/ 0 60000 65536"/>
                <a:gd name="T14" fmla="*/ 0 60000 65536"/>
                <a:gd name="T15" fmla="*/ 0 w 249"/>
                <a:gd name="T16" fmla="*/ 0 h 249"/>
                <a:gd name="T17" fmla="*/ 249 w 249"/>
                <a:gd name="T18" fmla="*/ 249 h 249"/>
              </a:gdLst>
              <a:ahLst/>
              <a:cxnLst>
                <a:cxn ang="T10">
                  <a:pos x="T0" y="T1"/>
                </a:cxn>
                <a:cxn ang="T11">
                  <a:pos x="T2" y="T3"/>
                </a:cxn>
                <a:cxn ang="T12">
                  <a:pos x="T4" y="T5"/>
                </a:cxn>
                <a:cxn ang="T13">
                  <a:pos x="T6" y="T7"/>
                </a:cxn>
                <a:cxn ang="T14">
                  <a:pos x="T8" y="T9"/>
                </a:cxn>
              </a:cxnLst>
              <a:rect l="T15" t="T16" r="T17" b="T18"/>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640" name="Freeform 623"/>
            <p:cNvSpPr>
              <a:spLocks/>
            </p:cNvSpPr>
            <p:nvPr/>
          </p:nvSpPr>
          <p:spPr bwMode="auto">
            <a:xfrm>
              <a:off x="4279" y="3089"/>
              <a:ext cx="5" cy="3"/>
            </a:xfrm>
            <a:custGeom>
              <a:avLst/>
              <a:gdLst>
                <a:gd name="T0" fmla="*/ 2147483647 w 250"/>
                <a:gd name="T1" fmla="*/ 2147483647 h 249"/>
                <a:gd name="T2" fmla="*/ 0 w 250"/>
                <a:gd name="T3" fmla="*/ 2147483647 h 249"/>
                <a:gd name="T4" fmla="*/ 0 w 250"/>
                <a:gd name="T5" fmla="*/ 0 h 249"/>
                <a:gd name="T6" fmla="*/ 2147483647 w 250"/>
                <a:gd name="T7" fmla="*/ 2147483647 h 249"/>
                <a:gd name="T8" fmla="*/ 0 60000 65536"/>
                <a:gd name="T9" fmla="*/ 0 60000 65536"/>
                <a:gd name="T10" fmla="*/ 0 60000 65536"/>
                <a:gd name="T11" fmla="*/ 0 60000 65536"/>
                <a:gd name="T12" fmla="*/ 0 w 250"/>
                <a:gd name="T13" fmla="*/ 0 h 249"/>
                <a:gd name="T14" fmla="*/ 250 w 250"/>
                <a:gd name="T15" fmla="*/ 249 h 249"/>
              </a:gdLst>
              <a:ahLst/>
              <a:cxnLst>
                <a:cxn ang="T8">
                  <a:pos x="T0" y="T1"/>
                </a:cxn>
                <a:cxn ang="T9">
                  <a:pos x="T2" y="T3"/>
                </a:cxn>
                <a:cxn ang="T10">
                  <a:pos x="T4" y="T5"/>
                </a:cxn>
                <a:cxn ang="T11">
                  <a:pos x="T6" y="T7"/>
                </a:cxn>
              </a:cxnLst>
              <a:rect l="T12" t="T13" r="T14" b="T15"/>
              <a:pathLst>
                <a:path w="250" h="249">
                  <a:moveTo>
                    <a:pt x="250" y="124"/>
                  </a:moveTo>
                  <a:lnTo>
                    <a:pt x="0" y="249"/>
                  </a:lnTo>
                  <a:cubicBezTo>
                    <a:pt x="39" y="171"/>
                    <a:pt x="39" y="78"/>
                    <a:pt x="0" y="0"/>
                  </a:cubicBezTo>
                  <a:lnTo>
                    <a:pt x="250" y="124"/>
                  </a:lnTo>
                  <a:close/>
                </a:path>
              </a:pathLst>
            </a:custGeom>
            <a:solidFill>
              <a:srgbClr val="000000"/>
            </a:solidFill>
            <a:ln w="0">
              <a:solidFill>
                <a:srgbClr val="000000"/>
              </a:solidFill>
              <a:round/>
              <a:headEnd/>
              <a:tailEnd/>
            </a:ln>
          </p:spPr>
          <p:txBody>
            <a:bodyPr/>
            <a:lstStyle/>
            <a:p>
              <a:endParaRPr lang="en-US"/>
            </a:p>
          </p:txBody>
        </p:sp>
        <p:sp>
          <p:nvSpPr>
            <p:cNvPr id="72641" name="Line 624"/>
            <p:cNvSpPr>
              <a:spLocks noChangeShapeType="1"/>
            </p:cNvSpPr>
            <p:nvPr/>
          </p:nvSpPr>
          <p:spPr bwMode="auto">
            <a:xfrm>
              <a:off x="4272" y="3038"/>
              <a:ext cx="8" cy="0"/>
            </a:xfrm>
            <a:prstGeom prst="line">
              <a:avLst/>
            </a:prstGeom>
            <a:noFill/>
            <a:ln w="3175" cap="rnd">
              <a:solidFill>
                <a:srgbClr val="000000"/>
              </a:solidFill>
              <a:round/>
              <a:headEnd/>
              <a:tailEnd/>
            </a:ln>
          </p:spPr>
          <p:txBody>
            <a:bodyPr/>
            <a:lstStyle/>
            <a:p>
              <a:endParaRPr lang="en-US"/>
            </a:p>
          </p:txBody>
        </p:sp>
        <p:sp>
          <p:nvSpPr>
            <p:cNvPr id="72642" name="Freeform 625"/>
            <p:cNvSpPr>
              <a:spLocks/>
            </p:cNvSpPr>
            <p:nvPr/>
          </p:nvSpPr>
          <p:spPr bwMode="auto">
            <a:xfrm>
              <a:off x="4267" y="3037"/>
              <a:ext cx="5" cy="3"/>
            </a:xfrm>
            <a:custGeom>
              <a:avLst/>
              <a:gdLst>
                <a:gd name="T0" fmla="*/ 0 w 249"/>
                <a:gd name="T1" fmla="*/ 2147483647 h 250"/>
                <a:gd name="T2" fmla="*/ 2147483647 w 249"/>
                <a:gd name="T3" fmla="*/ 0 h 250"/>
                <a:gd name="T4" fmla="*/ 2147483647 w 249"/>
                <a:gd name="T5" fmla="*/ 2147483647 h 250"/>
                <a:gd name="T6" fmla="*/ 2147483647 w 249"/>
                <a:gd name="T7" fmla="*/ 2147483647 h 250"/>
                <a:gd name="T8" fmla="*/ 0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643" name="Freeform 626"/>
            <p:cNvSpPr>
              <a:spLocks/>
            </p:cNvSpPr>
            <p:nvPr/>
          </p:nvSpPr>
          <p:spPr bwMode="auto">
            <a:xfrm>
              <a:off x="4279" y="3037"/>
              <a:ext cx="5" cy="3"/>
            </a:xfrm>
            <a:custGeom>
              <a:avLst/>
              <a:gdLst>
                <a:gd name="T0" fmla="*/ 2147483647 w 250"/>
                <a:gd name="T1" fmla="*/ 2147483647 h 250"/>
                <a:gd name="T2" fmla="*/ 0 w 250"/>
                <a:gd name="T3" fmla="*/ 2147483647 h 250"/>
                <a:gd name="T4" fmla="*/ 0 w 250"/>
                <a:gd name="T5" fmla="*/ 0 h 250"/>
                <a:gd name="T6" fmla="*/ 2147483647 w 250"/>
                <a:gd name="T7" fmla="*/ 2147483647 h 250"/>
                <a:gd name="T8" fmla="*/ 0 60000 65536"/>
                <a:gd name="T9" fmla="*/ 0 60000 65536"/>
                <a:gd name="T10" fmla="*/ 0 60000 65536"/>
                <a:gd name="T11" fmla="*/ 0 60000 65536"/>
                <a:gd name="T12" fmla="*/ 0 w 250"/>
                <a:gd name="T13" fmla="*/ 0 h 250"/>
                <a:gd name="T14" fmla="*/ 250 w 250"/>
                <a:gd name="T15" fmla="*/ 250 h 250"/>
              </a:gdLst>
              <a:ahLst/>
              <a:cxnLst>
                <a:cxn ang="T8">
                  <a:pos x="T0" y="T1"/>
                </a:cxn>
                <a:cxn ang="T9">
                  <a:pos x="T2" y="T3"/>
                </a:cxn>
                <a:cxn ang="T10">
                  <a:pos x="T4" y="T5"/>
                </a:cxn>
                <a:cxn ang="T11">
                  <a:pos x="T6" y="T7"/>
                </a:cxn>
              </a:cxnLst>
              <a:rect l="T12" t="T13" r="T14" b="T15"/>
              <a:pathLst>
                <a:path w="250" h="250">
                  <a:moveTo>
                    <a:pt x="250" y="125"/>
                  </a:moveTo>
                  <a:lnTo>
                    <a:pt x="0" y="250"/>
                  </a:lnTo>
                  <a:cubicBezTo>
                    <a:pt x="39" y="171"/>
                    <a:pt x="39" y="79"/>
                    <a:pt x="0" y="0"/>
                  </a:cubicBezTo>
                  <a:lnTo>
                    <a:pt x="250" y="125"/>
                  </a:lnTo>
                  <a:close/>
                </a:path>
              </a:pathLst>
            </a:custGeom>
            <a:solidFill>
              <a:srgbClr val="000000"/>
            </a:solidFill>
            <a:ln w="0">
              <a:solidFill>
                <a:srgbClr val="000000"/>
              </a:solidFill>
              <a:round/>
              <a:headEnd/>
              <a:tailEnd/>
            </a:ln>
          </p:spPr>
          <p:txBody>
            <a:bodyPr/>
            <a:lstStyle/>
            <a:p>
              <a:endParaRPr lang="en-US"/>
            </a:p>
          </p:txBody>
        </p:sp>
        <p:sp>
          <p:nvSpPr>
            <p:cNvPr id="72644" name="Rectangle 627"/>
            <p:cNvSpPr>
              <a:spLocks noChangeArrowheads="1"/>
            </p:cNvSpPr>
            <p:nvPr/>
          </p:nvSpPr>
          <p:spPr bwMode="auto">
            <a:xfrm>
              <a:off x="4318" y="3024"/>
              <a:ext cx="10"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645" name="Rectangle 628"/>
            <p:cNvSpPr>
              <a:spLocks noChangeArrowheads="1"/>
            </p:cNvSpPr>
            <p:nvPr/>
          </p:nvSpPr>
          <p:spPr bwMode="auto">
            <a:xfrm>
              <a:off x="4331" y="3024"/>
              <a:ext cx="6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etworking </a:t>
              </a:r>
              <a:endParaRPr lang="en-US" sz="1600" b="0">
                <a:latin typeface="Calibri" pitchFamily="34" charset="0"/>
              </a:endParaRPr>
            </a:p>
          </p:txBody>
        </p:sp>
        <p:sp>
          <p:nvSpPr>
            <p:cNvPr id="72646" name="Rectangle 629"/>
            <p:cNvSpPr>
              <a:spLocks noChangeArrowheads="1"/>
            </p:cNvSpPr>
            <p:nvPr/>
          </p:nvSpPr>
          <p:spPr bwMode="auto">
            <a:xfrm>
              <a:off x="4317" y="3038"/>
              <a:ext cx="14"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&amp; </a:t>
              </a:r>
              <a:endParaRPr lang="en-US" sz="1600" b="0">
                <a:latin typeface="Calibri" pitchFamily="34" charset="0"/>
              </a:endParaRPr>
            </a:p>
          </p:txBody>
        </p:sp>
        <p:sp>
          <p:nvSpPr>
            <p:cNvPr id="72647" name="Rectangle 630"/>
            <p:cNvSpPr>
              <a:spLocks noChangeArrowheads="1"/>
            </p:cNvSpPr>
            <p:nvPr/>
          </p:nvSpPr>
          <p:spPr bwMode="auto">
            <a:xfrm>
              <a:off x="4334" y="3038"/>
              <a:ext cx="60"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Transport</a:t>
              </a:r>
              <a:endParaRPr lang="en-US" sz="1600" b="0">
                <a:latin typeface="Calibri" pitchFamily="34" charset="0"/>
              </a:endParaRPr>
            </a:p>
          </p:txBody>
        </p:sp>
        <p:sp>
          <p:nvSpPr>
            <p:cNvPr id="72648" name="Rectangle 631"/>
            <p:cNvSpPr>
              <a:spLocks noChangeArrowheads="1"/>
            </p:cNvSpPr>
            <p:nvPr/>
          </p:nvSpPr>
          <p:spPr bwMode="auto">
            <a:xfrm>
              <a:off x="4336" y="3069"/>
              <a:ext cx="45"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Access </a:t>
              </a:r>
              <a:endParaRPr lang="en-US" sz="1600" b="0">
                <a:latin typeface="Calibri" pitchFamily="34" charset="0"/>
              </a:endParaRPr>
            </a:p>
          </p:txBody>
        </p:sp>
        <p:sp>
          <p:nvSpPr>
            <p:cNvPr id="72649" name="Rectangle 632"/>
            <p:cNvSpPr>
              <a:spLocks noChangeArrowheads="1"/>
            </p:cNvSpPr>
            <p:nvPr/>
          </p:nvSpPr>
          <p:spPr bwMode="auto">
            <a:xfrm>
              <a:off x="4310" y="3083"/>
              <a:ext cx="80"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Technologies</a:t>
              </a:r>
              <a:endParaRPr lang="en-US" sz="1600" b="0">
                <a:latin typeface="Calibri" pitchFamily="34" charset="0"/>
              </a:endParaRPr>
            </a:p>
          </p:txBody>
        </p:sp>
        <p:sp>
          <p:nvSpPr>
            <p:cNvPr id="72650" name="Rectangle 633"/>
            <p:cNvSpPr>
              <a:spLocks noChangeArrowheads="1"/>
            </p:cNvSpPr>
            <p:nvPr/>
          </p:nvSpPr>
          <p:spPr bwMode="auto">
            <a:xfrm>
              <a:off x="4413" y="3036"/>
              <a:ext cx="6" cy="9"/>
            </a:xfrm>
            <a:prstGeom prst="rect">
              <a:avLst/>
            </a:prstGeom>
            <a:noFill/>
            <a:ln w="9525">
              <a:noFill/>
              <a:miter lim="800000"/>
              <a:headEnd/>
              <a:tailEnd/>
            </a:ln>
          </p:spPr>
          <p:txBody>
            <a:bodyPr wrap="none" lIns="0" tIns="0" rIns="0" bIns="0">
              <a:spAutoFit/>
            </a:bodyPr>
            <a:lstStyle/>
            <a:p>
              <a:r>
                <a:rPr lang="en-US" sz="100" b="0">
                  <a:solidFill>
                    <a:srgbClr val="000000"/>
                  </a:solidFill>
                  <a:latin typeface="Calibri" pitchFamily="34" charset="0"/>
                </a:rPr>
                <a:t>...</a:t>
              </a:r>
              <a:endParaRPr lang="en-US" sz="1600" b="0">
                <a:latin typeface="Calibri" pitchFamily="34" charset="0"/>
              </a:endParaRPr>
            </a:p>
          </p:txBody>
        </p:sp>
        <p:sp>
          <p:nvSpPr>
            <p:cNvPr id="72651" name="Rectangle 634"/>
            <p:cNvSpPr>
              <a:spLocks noChangeArrowheads="1"/>
            </p:cNvSpPr>
            <p:nvPr/>
          </p:nvSpPr>
          <p:spPr bwMode="auto">
            <a:xfrm rot="-5400000">
              <a:off x="4239" y="3066"/>
              <a:ext cx="13"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652" name="Rectangle 635"/>
            <p:cNvSpPr>
              <a:spLocks noChangeArrowheads="1"/>
            </p:cNvSpPr>
            <p:nvPr/>
          </p:nvSpPr>
          <p:spPr bwMode="auto">
            <a:xfrm rot="-5400000">
              <a:off x="4240" y="3060"/>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653" name="Rectangle 636"/>
            <p:cNvSpPr>
              <a:spLocks noChangeArrowheads="1"/>
            </p:cNvSpPr>
            <p:nvPr/>
          </p:nvSpPr>
          <p:spPr bwMode="auto">
            <a:xfrm rot="-5400000">
              <a:off x="4241" y="3054"/>
              <a:ext cx="8"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654" name="Rectangle 637"/>
            <p:cNvSpPr>
              <a:spLocks noChangeArrowheads="1"/>
            </p:cNvSpPr>
            <p:nvPr/>
          </p:nvSpPr>
          <p:spPr bwMode="auto">
            <a:xfrm rot="-5400000">
              <a:off x="4240" y="3049"/>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a</a:t>
              </a:r>
              <a:endParaRPr lang="en-US" sz="1600" b="0">
                <a:latin typeface="Calibri" pitchFamily="34" charset="0"/>
              </a:endParaRPr>
            </a:p>
          </p:txBody>
        </p:sp>
        <p:sp>
          <p:nvSpPr>
            <p:cNvPr id="72655" name="Rectangle 638"/>
            <p:cNvSpPr>
              <a:spLocks noChangeArrowheads="1"/>
            </p:cNvSpPr>
            <p:nvPr/>
          </p:nvSpPr>
          <p:spPr bwMode="auto">
            <a:xfrm rot="-5400000">
              <a:off x="4242" y="3042"/>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g</a:t>
              </a:r>
              <a:endParaRPr lang="en-US" sz="1600" b="0">
                <a:latin typeface="Calibri" pitchFamily="34" charset="0"/>
              </a:endParaRPr>
            </a:p>
          </p:txBody>
        </p:sp>
        <p:sp>
          <p:nvSpPr>
            <p:cNvPr id="72656" name="Rectangle 639"/>
            <p:cNvSpPr>
              <a:spLocks noChangeArrowheads="1"/>
            </p:cNvSpPr>
            <p:nvPr/>
          </p:nvSpPr>
          <p:spPr bwMode="auto">
            <a:xfrm rot="-5400000">
              <a:off x="4240" y="3036"/>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657" name="Rectangle 640"/>
            <p:cNvSpPr>
              <a:spLocks noChangeArrowheads="1"/>
            </p:cNvSpPr>
            <p:nvPr/>
          </p:nvSpPr>
          <p:spPr bwMode="auto">
            <a:xfrm rot="-5400000">
              <a:off x="4238" y="3026"/>
              <a:ext cx="12"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m</a:t>
              </a:r>
              <a:endParaRPr lang="en-US" sz="1600" b="0">
                <a:latin typeface="Calibri" pitchFamily="34" charset="0"/>
              </a:endParaRPr>
            </a:p>
          </p:txBody>
        </p:sp>
        <p:sp>
          <p:nvSpPr>
            <p:cNvPr id="72658" name="Rectangle 641"/>
            <p:cNvSpPr>
              <a:spLocks noChangeArrowheads="1"/>
            </p:cNvSpPr>
            <p:nvPr/>
          </p:nvSpPr>
          <p:spPr bwMode="auto">
            <a:xfrm rot="-5400000">
              <a:off x="4239" y="3021"/>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659" name="Rectangle 642"/>
            <p:cNvSpPr>
              <a:spLocks noChangeArrowheads="1"/>
            </p:cNvSpPr>
            <p:nvPr/>
          </p:nvSpPr>
          <p:spPr bwMode="auto">
            <a:xfrm rot="-5400000">
              <a:off x="4239" y="3015"/>
              <a:ext cx="8"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n</a:t>
              </a:r>
              <a:endParaRPr lang="en-US" sz="1600" b="0">
                <a:latin typeface="Calibri" pitchFamily="34" charset="0"/>
              </a:endParaRPr>
            </a:p>
          </p:txBody>
        </p:sp>
        <p:sp>
          <p:nvSpPr>
            <p:cNvPr id="72660" name="Rectangle 643"/>
            <p:cNvSpPr>
              <a:spLocks noChangeArrowheads="1"/>
            </p:cNvSpPr>
            <p:nvPr/>
          </p:nvSpPr>
          <p:spPr bwMode="auto">
            <a:xfrm rot="-5400000">
              <a:off x="4241" y="3010"/>
              <a:ext cx="5"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661" name="Rectangle 644"/>
            <p:cNvSpPr>
              <a:spLocks noChangeArrowheads="1"/>
            </p:cNvSpPr>
            <p:nvPr/>
          </p:nvSpPr>
          <p:spPr bwMode="auto">
            <a:xfrm>
              <a:off x="4288" y="3091"/>
              <a:ext cx="7" cy="17"/>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5</a:t>
              </a:r>
              <a:endParaRPr lang="en-US" sz="1600" b="0">
                <a:latin typeface="Calibri" pitchFamily="34" charset="0"/>
              </a:endParaRPr>
            </a:p>
          </p:txBody>
        </p:sp>
        <p:sp>
          <p:nvSpPr>
            <p:cNvPr id="72662" name="Rectangle 645"/>
            <p:cNvSpPr>
              <a:spLocks noChangeArrowheads="1"/>
            </p:cNvSpPr>
            <p:nvPr/>
          </p:nvSpPr>
          <p:spPr bwMode="auto">
            <a:xfrm>
              <a:off x="4298" y="3091"/>
              <a:ext cx="4" cy="17"/>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a:t>
              </a:r>
              <a:endParaRPr lang="en-US" sz="1600" b="0">
                <a:latin typeface="Calibri" pitchFamily="34" charset="0"/>
              </a:endParaRPr>
            </a:p>
          </p:txBody>
        </p:sp>
        <p:sp>
          <p:nvSpPr>
            <p:cNvPr id="72663" name="Rectangle 646"/>
            <p:cNvSpPr>
              <a:spLocks noChangeArrowheads="1"/>
            </p:cNvSpPr>
            <p:nvPr/>
          </p:nvSpPr>
          <p:spPr bwMode="auto">
            <a:xfrm>
              <a:off x="4303" y="3091"/>
              <a:ext cx="7" cy="17"/>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9</a:t>
              </a:r>
              <a:endParaRPr lang="en-US" sz="1600" b="0">
                <a:latin typeface="Calibri" pitchFamily="34" charset="0"/>
              </a:endParaRPr>
            </a:p>
          </p:txBody>
        </p:sp>
        <p:sp>
          <p:nvSpPr>
            <p:cNvPr id="72664" name="Rectangle 647"/>
            <p:cNvSpPr>
              <a:spLocks noChangeArrowheads="1"/>
            </p:cNvSpPr>
            <p:nvPr/>
          </p:nvSpPr>
          <p:spPr bwMode="auto">
            <a:xfrm>
              <a:off x="4312" y="3091"/>
              <a:ext cx="23" cy="16"/>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GHz</a:t>
              </a:r>
              <a:endParaRPr lang="en-US" sz="1600" b="0">
                <a:latin typeface="Calibri" pitchFamily="34" charset="0"/>
              </a:endParaRPr>
            </a:p>
          </p:txBody>
        </p:sp>
        <p:sp>
          <p:nvSpPr>
            <p:cNvPr id="72665" name="Rectangle 648"/>
            <p:cNvSpPr>
              <a:spLocks noChangeArrowheads="1"/>
            </p:cNvSpPr>
            <p:nvPr/>
          </p:nvSpPr>
          <p:spPr bwMode="auto">
            <a:xfrm>
              <a:off x="4468" y="3000"/>
              <a:ext cx="43" cy="106"/>
            </a:xfrm>
            <a:prstGeom prst="rect">
              <a:avLst/>
            </a:prstGeom>
            <a:solidFill>
              <a:srgbClr val="B3B3B3"/>
            </a:solidFill>
            <a:ln w="9525">
              <a:noFill/>
              <a:miter lim="800000"/>
              <a:headEnd/>
              <a:tailEnd/>
            </a:ln>
          </p:spPr>
          <p:txBody>
            <a:bodyPr/>
            <a:lstStyle/>
            <a:p>
              <a:endParaRPr lang="nb-NO" sz="1600" b="0">
                <a:latin typeface="Calibri" pitchFamily="34" charset="0"/>
              </a:endParaRPr>
            </a:p>
          </p:txBody>
        </p:sp>
        <p:sp>
          <p:nvSpPr>
            <p:cNvPr id="72666" name="Rectangle 649"/>
            <p:cNvSpPr>
              <a:spLocks noChangeArrowheads="1"/>
            </p:cNvSpPr>
            <p:nvPr/>
          </p:nvSpPr>
          <p:spPr bwMode="auto">
            <a:xfrm>
              <a:off x="4468" y="3000"/>
              <a:ext cx="43" cy="106"/>
            </a:xfrm>
            <a:prstGeom prst="rect">
              <a:avLst/>
            </a:prstGeom>
            <a:noFill/>
            <a:ln w="1588" cap="rnd">
              <a:solidFill>
                <a:srgbClr val="000000"/>
              </a:solidFill>
              <a:round/>
              <a:headEnd/>
              <a:tailEnd/>
            </a:ln>
          </p:spPr>
          <p:txBody>
            <a:bodyPr/>
            <a:lstStyle/>
            <a:p>
              <a:endParaRPr lang="nb-NO" sz="1600" b="0">
                <a:latin typeface="Calibri" pitchFamily="34" charset="0"/>
              </a:endParaRPr>
            </a:p>
          </p:txBody>
        </p:sp>
        <p:sp>
          <p:nvSpPr>
            <p:cNvPr id="72667" name="Rectangle 650"/>
            <p:cNvSpPr>
              <a:spLocks noChangeArrowheads="1"/>
            </p:cNvSpPr>
            <p:nvPr/>
          </p:nvSpPr>
          <p:spPr bwMode="auto">
            <a:xfrm rot="-5400000">
              <a:off x="4484" y="3059"/>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S</a:t>
              </a:r>
              <a:endParaRPr lang="en-US" sz="1600" b="0">
                <a:latin typeface="Calibri" pitchFamily="34" charset="0"/>
              </a:endParaRPr>
            </a:p>
          </p:txBody>
        </p:sp>
        <p:sp>
          <p:nvSpPr>
            <p:cNvPr id="72668" name="Rectangle 651"/>
            <p:cNvSpPr>
              <a:spLocks noChangeArrowheads="1"/>
            </p:cNvSpPr>
            <p:nvPr/>
          </p:nvSpPr>
          <p:spPr bwMode="auto">
            <a:xfrm rot="-5400000">
              <a:off x="4486" y="3052"/>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e</a:t>
              </a:r>
              <a:endParaRPr lang="en-US" sz="1600" b="0">
                <a:latin typeface="Calibri" pitchFamily="34" charset="0"/>
              </a:endParaRPr>
            </a:p>
          </p:txBody>
        </p:sp>
        <p:sp>
          <p:nvSpPr>
            <p:cNvPr id="72669" name="Rectangle 652"/>
            <p:cNvSpPr>
              <a:spLocks noChangeArrowheads="1"/>
            </p:cNvSpPr>
            <p:nvPr/>
          </p:nvSpPr>
          <p:spPr bwMode="auto">
            <a:xfrm rot="-5400000">
              <a:off x="4486" y="3045"/>
              <a:ext cx="7"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c</a:t>
              </a:r>
              <a:endParaRPr lang="en-US" sz="1600" b="0">
                <a:latin typeface="Calibri" pitchFamily="34" charset="0"/>
              </a:endParaRPr>
            </a:p>
          </p:txBody>
        </p:sp>
        <p:sp>
          <p:nvSpPr>
            <p:cNvPr id="72670" name="Rectangle 653"/>
            <p:cNvSpPr>
              <a:spLocks noChangeArrowheads="1"/>
            </p:cNvSpPr>
            <p:nvPr/>
          </p:nvSpPr>
          <p:spPr bwMode="auto">
            <a:xfrm rot="-5400000">
              <a:off x="4486" y="3038"/>
              <a:ext cx="8"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u</a:t>
              </a:r>
              <a:endParaRPr lang="en-US" sz="1600" b="0">
                <a:latin typeface="Calibri" pitchFamily="34" charset="0"/>
              </a:endParaRPr>
            </a:p>
          </p:txBody>
        </p:sp>
        <p:sp>
          <p:nvSpPr>
            <p:cNvPr id="72671" name="Rectangle 654"/>
            <p:cNvSpPr>
              <a:spLocks noChangeArrowheads="1"/>
            </p:cNvSpPr>
            <p:nvPr/>
          </p:nvSpPr>
          <p:spPr bwMode="auto">
            <a:xfrm rot="-5400000">
              <a:off x="4486" y="3034"/>
              <a:ext cx="5"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r</a:t>
              </a:r>
              <a:endParaRPr lang="en-US" sz="1600" b="0">
                <a:latin typeface="Calibri" pitchFamily="34" charset="0"/>
              </a:endParaRPr>
            </a:p>
          </p:txBody>
        </p:sp>
        <p:sp>
          <p:nvSpPr>
            <p:cNvPr id="72672" name="Rectangle 655"/>
            <p:cNvSpPr>
              <a:spLocks noChangeArrowheads="1"/>
            </p:cNvSpPr>
            <p:nvPr/>
          </p:nvSpPr>
          <p:spPr bwMode="auto">
            <a:xfrm rot="-5400000">
              <a:off x="4487" y="3030"/>
              <a:ext cx="4"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i</a:t>
              </a:r>
              <a:endParaRPr lang="en-US" sz="1600" b="0">
                <a:latin typeface="Calibri" pitchFamily="34" charset="0"/>
              </a:endParaRPr>
            </a:p>
          </p:txBody>
        </p:sp>
        <p:sp>
          <p:nvSpPr>
            <p:cNvPr id="72673" name="Rectangle 656"/>
            <p:cNvSpPr>
              <a:spLocks noChangeArrowheads="1"/>
            </p:cNvSpPr>
            <p:nvPr/>
          </p:nvSpPr>
          <p:spPr bwMode="auto">
            <a:xfrm rot="-5400000">
              <a:off x="4486" y="3027"/>
              <a:ext cx="5" cy="17"/>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t</a:t>
              </a:r>
              <a:endParaRPr lang="en-US" sz="1600" b="0">
                <a:latin typeface="Calibri" pitchFamily="34" charset="0"/>
              </a:endParaRPr>
            </a:p>
          </p:txBody>
        </p:sp>
        <p:sp>
          <p:nvSpPr>
            <p:cNvPr id="72674" name="Rectangle 657"/>
            <p:cNvSpPr>
              <a:spLocks noChangeArrowheads="1"/>
            </p:cNvSpPr>
            <p:nvPr/>
          </p:nvSpPr>
          <p:spPr bwMode="auto">
            <a:xfrm rot="-5400000">
              <a:off x="4484" y="3023"/>
              <a:ext cx="7" cy="18"/>
            </a:xfrm>
            <a:prstGeom prst="rect">
              <a:avLst/>
            </a:prstGeom>
            <a:noFill/>
            <a:ln w="9525">
              <a:noFill/>
              <a:miter lim="800000"/>
              <a:headEnd/>
              <a:tailEnd/>
            </a:ln>
          </p:spPr>
          <p:txBody>
            <a:bodyPr wrap="none" lIns="0" tIns="0" rIns="0" bIns="0">
              <a:spAutoFit/>
            </a:bodyPr>
            <a:lstStyle/>
            <a:p>
              <a:r>
                <a:rPr lang="en-US" sz="200">
                  <a:solidFill>
                    <a:srgbClr val="FFFFFF"/>
                  </a:solidFill>
                  <a:latin typeface="Calibri" pitchFamily="34" charset="0"/>
                </a:rPr>
                <a:t>y</a:t>
              </a:r>
              <a:endParaRPr lang="en-US" sz="1600" b="0">
                <a:latin typeface="Calibri" pitchFamily="34" charset="0"/>
              </a:endParaRPr>
            </a:p>
          </p:txBody>
        </p:sp>
        <p:sp>
          <p:nvSpPr>
            <p:cNvPr id="72675" name="Line 658"/>
            <p:cNvSpPr>
              <a:spLocks noChangeShapeType="1"/>
            </p:cNvSpPr>
            <p:nvPr/>
          </p:nvSpPr>
          <p:spPr bwMode="auto">
            <a:xfrm>
              <a:off x="4453" y="3091"/>
              <a:ext cx="7" cy="0"/>
            </a:xfrm>
            <a:prstGeom prst="line">
              <a:avLst/>
            </a:prstGeom>
            <a:noFill/>
            <a:ln w="3175" cap="rnd">
              <a:solidFill>
                <a:srgbClr val="000000"/>
              </a:solidFill>
              <a:round/>
              <a:headEnd/>
              <a:tailEnd/>
            </a:ln>
          </p:spPr>
          <p:txBody>
            <a:bodyPr/>
            <a:lstStyle/>
            <a:p>
              <a:endParaRPr lang="en-US"/>
            </a:p>
          </p:txBody>
        </p:sp>
        <p:sp>
          <p:nvSpPr>
            <p:cNvPr id="72676" name="Freeform 659"/>
            <p:cNvSpPr>
              <a:spLocks/>
            </p:cNvSpPr>
            <p:nvPr/>
          </p:nvSpPr>
          <p:spPr bwMode="auto">
            <a:xfrm>
              <a:off x="4449" y="3089"/>
              <a:ext cx="6" cy="3"/>
            </a:xfrm>
            <a:custGeom>
              <a:avLst/>
              <a:gdLst>
                <a:gd name="T0" fmla="*/ 0 w 249"/>
                <a:gd name="T1" fmla="*/ 2147483647 h 249"/>
                <a:gd name="T2" fmla="*/ 2147483647 w 249"/>
                <a:gd name="T3" fmla="*/ 0 h 249"/>
                <a:gd name="T4" fmla="*/ 2147483647 w 249"/>
                <a:gd name="T5" fmla="*/ 2147483647 h 249"/>
                <a:gd name="T6" fmla="*/ 0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0" y="124"/>
                  </a:moveTo>
                  <a:lnTo>
                    <a:pt x="249" y="0"/>
                  </a:lnTo>
                  <a:cubicBezTo>
                    <a:pt x="210" y="78"/>
                    <a:pt x="210" y="171"/>
                    <a:pt x="249" y="249"/>
                  </a:cubicBezTo>
                  <a:lnTo>
                    <a:pt x="0" y="124"/>
                  </a:lnTo>
                  <a:close/>
                </a:path>
              </a:pathLst>
            </a:custGeom>
            <a:solidFill>
              <a:srgbClr val="000000"/>
            </a:solidFill>
            <a:ln w="0">
              <a:solidFill>
                <a:srgbClr val="000000"/>
              </a:solidFill>
              <a:round/>
              <a:headEnd/>
              <a:tailEnd/>
            </a:ln>
          </p:spPr>
          <p:txBody>
            <a:bodyPr/>
            <a:lstStyle/>
            <a:p>
              <a:endParaRPr lang="en-US"/>
            </a:p>
          </p:txBody>
        </p:sp>
        <p:sp>
          <p:nvSpPr>
            <p:cNvPr id="72677" name="Freeform 660"/>
            <p:cNvSpPr>
              <a:spLocks/>
            </p:cNvSpPr>
            <p:nvPr/>
          </p:nvSpPr>
          <p:spPr bwMode="auto">
            <a:xfrm>
              <a:off x="4459" y="3089"/>
              <a:ext cx="6" cy="3"/>
            </a:xfrm>
            <a:custGeom>
              <a:avLst/>
              <a:gdLst>
                <a:gd name="T0" fmla="*/ 2147483647 w 249"/>
                <a:gd name="T1" fmla="*/ 2147483647 h 249"/>
                <a:gd name="T2" fmla="*/ 0 w 249"/>
                <a:gd name="T3" fmla="*/ 2147483647 h 249"/>
                <a:gd name="T4" fmla="*/ 0 w 249"/>
                <a:gd name="T5" fmla="*/ 0 h 249"/>
                <a:gd name="T6" fmla="*/ 2147483647 w 249"/>
                <a:gd name="T7" fmla="*/ 2147483647 h 249"/>
                <a:gd name="T8" fmla="*/ 0 60000 65536"/>
                <a:gd name="T9" fmla="*/ 0 60000 65536"/>
                <a:gd name="T10" fmla="*/ 0 60000 65536"/>
                <a:gd name="T11" fmla="*/ 0 60000 65536"/>
                <a:gd name="T12" fmla="*/ 0 w 249"/>
                <a:gd name="T13" fmla="*/ 0 h 249"/>
                <a:gd name="T14" fmla="*/ 249 w 249"/>
                <a:gd name="T15" fmla="*/ 249 h 249"/>
              </a:gdLst>
              <a:ahLst/>
              <a:cxnLst>
                <a:cxn ang="T8">
                  <a:pos x="T0" y="T1"/>
                </a:cxn>
                <a:cxn ang="T9">
                  <a:pos x="T2" y="T3"/>
                </a:cxn>
                <a:cxn ang="T10">
                  <a:pos x="T4" y="T5"/>
                </a:cxn>
                <a:cxn ang="T11">
                  <a:pos x="T6" y="T7"/>
                </a:cxn>
              </a:cxnLst>
              <a:rect l="T12" t="T13" r="T14" b="T15"/>
              <a:pathLst>
                <a:path w="249" h="249">
                  <a:moveTo>
                    <a:pt x="249" y="124"/>
                  </a:moveTo>
                  <a:lnTo>
                    <a:pt x="0" y="249"/>
                  </a:lnTo>
                  <a:cubicBezTo>
                    <a:pt x="39" y="171"/>
                    <a:pt x="39" y="78"/>
                    <a:pt x="0" y="0"/>
                  </a:cubicBezTo>
                  <a:lnTo>
                    <a:pt x="249" y="124"/>
                  </a:lnTo>
                  <a:close/>
                </a:path>
              </a:pathLst>
            </a:custGeom>
            <a:solidFill>
              <a:srgbClr val="000000"/>
            </a:solidFill>
            <a:ln w="0">
              <a:solidFill>
                <a:srgbClr val="000000"/>
              </a:solidFill>
              <a:round/>
              <a:headEnd/>
              <a:tailEnd/>
            </a:ln>
          </p:spPr>
          <p:txBody>
            <a:bodyPr/>
            <a:lstStyle/>
            <a:p>
              <a:endParaRPr lang="en-US"/>
            </a:p>
          </p:txBody>
        </p:sp>
        <p:sp>
          <p:nvSpPr>
            <p:cNvPr id="72678" name="Line 661"/>
            <p:cNvSpPr>
              <a:spLocks noChangeShapeType="1"/>
            </p:cNvSpPr>
            <p:nvPr/>
          </p:nvSpPr>
          <p:spPr bwMode="auto">
            <a:xfrm>
              <a:off x="4453" y="3038"/>
              <a:ext cx="7" cy="0"/>
            </a:xfrm>
            <a:prstGeom prst="line">
              <a:avLst/>
            </a:prstGeom>
            <a:noFill/>
            <a:ln w="3175" cap="rnd">
              <a:solidFill>
                <a:srgbClr val="000000"/>
              </a:solidFill>
              <a:round/>
              <a:headEnd/>
              <a:tailEnd/>
            </a:ln>
          </p:spPr>
          <p:txBody>
            <a:bodyPr/>
            <a:lstStyle/>
            <a:p>
              <a:endParaRPr lang="en-US"/>
            </a:p>
          </p:txBody>
        </p:sp>
        <p:sp>
          <p:nvSpPr>
            <p:cNvPr id="72679" name="Freeform 662"/>
            <p:cNvSpPr>
              <a:spLocks/>
            </p:cNvSpPr>
            <p:nvPr/>
          </p:nvSpPr>
          <p:spPr bwMode="auto">
            <a:xfrm>
              <a:off x="4449" y="3037"/>
              <a:ext cx="6" cy="3"/>
            </a:xfrm>
            <a:custGeom>
              <a:avLst/>
              <a:gdLst>
                <a:gd name="T0" fmla="*/ 0 w 249"/>
                <a:gd name="T1" fmla="*/ 2147483647 h 250"/>
                <a:gd name="T2" fmla="*/ 2147483647 w 249"/>
                <a:gd name="T3" fmla="*/ 0 h 250"/>
                <a:gd name="T4" fmla="*/ 2147483647 w 249"/>
                <a:gd name="T5" fmla="*/ 2147483647 h 250"/>
                <a:gd name="T6" fmla="*/ 0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0" y="125"/>
                  </a:moveTo>
                  <a:lnTo>
                    <a:pt x="249" y="0"/>
                  </a:lnTo>
                  <a:cubicBezTo>
                    <a:pt x="210" y="79"/>
                    <a:pt x="210" y="171"/>
                    <a:pt x="249" y="250"/>
                  </a:cubicBezTo>
                  <a:lnTo>
                    <a:pt x="0" y="125"/>
                  </a:lnTo>
                  <a:close/>
                </a:path>
              </a:pathLst>
            </a:custGeom>
            <a:solidFill>
              <a:srgbClr val="000000"/>
            </a:solidFill>
            <a:ln w="0">
              <a:solidFill>
                <a:srgbClr val="000000"/>
              </a:solidFill>
              <a:round/>
              <a:headEnd/>
              <a:tailEnd/>
            </a:ln>
          </p:spPr>
          <p:txBody>
            <a:bodyPr/>
            <a:lstStyle/>
            <a:p>
              <a:endParaRPr lang="en-US"/>
            </a:p>
          </p:txBody>
        </p:sp>
        <p:sp>
          <p:nvSpPr>
            <p:cNvPr id="72680" name="Freeform 663"/>
            <p:cNvSpPr>
              <a:spLocks/>
            </p:cNvSpPr>
            <p:nvPr/>
          </p:nvSpPr>
          <p:spPr bwMode="auto">
            <a:xfrm>
              <a:off x="4459" y="3037"/>
              <a:ext cx="6" cy="3"/>
            </a:xfrm>
            <a:custGeom>
              <a:avLst/>
              <a:gdLst>
                <a:gd name="T0" fmla="*/ 2147483647 w 249"/>
                <a:gd name="T1" fmla="*/ 2147483647 h 250"/>
                <a:gd name="T2" fmla="*/ 0 w 249"/>
                <a:gd name="T3" fmla="*/ 2147483647 h 250"/>
                <a:gd name="T4" fmla="*/ 0 w 249"/>
                <a:gd name="T5" fmla="*/ 0 h 250"/>
                <a:gd name="T6" fmla="*/ 2147483647 w 249"/>
                <a:gd name="T7" fmla="*/ 2147483647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249" y="125"/>
                  </a:moveTo>
                  <a:lnTo>
                    <a:pt x="0" y="250"/>
                  </a:lnTo>
                  <a:cubicBezTo>
                    <a:pt x="39" y="171"/>
                    <a:pt x="39" y="79"/>
                    <a:pt x="0" y="0"/>
                  </a:cubicBezTo>
                  <a:lnTo>
                    <a:pt x="249" y="125"/>
                  </a:lnTo>
                  <a:close/>
                </a:path>
              </a:pathLst>
            </a:custGeom>
            <a:solidFill>
              <a:srgbClr val="000000"/>
            </a:solidFill>
            <a:ln w="0">
              <a:solidFill>
                <a:srgbClr val="000000"/>
              </a:solidFill>
              <a:round/>
              <a:headEnd/>
              <a:tailEnd/>
            </a:ln>
          </p:spPr>
          <p:txBody>
            <a:bodyPr/>
            <a:lstStyle/>
            <a:p>
              <a:endParaRPr lang="en-US"/>
            </a:p>
          </p:txBody>
        </p:sp>
        <p:sp>
          <p:nvSpPr>
            <p:cNvPr id="72681" name="Line 664"/>
            <p:cNvSpPr>
              <a:spLocks noChangeShapeType="1"/>
            </p:cNvSpPr>
            <p:nvPr/>
          </p:nvSpPr>
          <p:spPr bwMode="auto">
            <a:xfrm>
              <a:off x="4366" y="3058"/>
              <a:ext cx="0" cy="12"/>
            </a:xfrm>
            <a:prstGeom prst="line">
              <a:avLst/>
            </a:prstGeom>
            <a:noFill/>
            <a:ln w="3175" cap="rnd">
              <a:solidFill>
                <a:srgbClr val="000000"/>
              </a:solidFill>
              <a:round/>
              <a:headEnd/>
              <a:tailEnd/>
            </a:ln>
          </p:spPr>
          <p:txBody>
            <a:bodyPr/>
            <a:lstStyle/>
            <a:p>
              <a:endParaRPr lang="en-US"/>
            </a:p>
          </p:txBody>
        </p:sp>
        <p:sp>
          <p:nvSpPr>
            <p:cNvPr id="72682" name="Freeform 665"/>
            <p:cNvSpPr>
              <a:spLocks/>
            </p:cNvSpPr>
            <p:nvPr/>
          </p:nvSpPr>
          <p:spPr bwMode="auto">
            <a:xfrm>
              <a:off x="4364" y="3055"/>
              <a:ext cx="5" cy="4"/>
            </a:xfrm>
            <a:custGeom>
              <a:avLst/>
              <a:gdLst>
                <a:gd name="T0" fmla="*/ 2147483647 w 249"/>
                <a:gd name="T1" fmla="*/ 0 h 250"/>
                <a:gd name="T2" fmla="*/ 2147483647 w 249"/>
                <a:gd name="T3" fmla="*/ 2147483647 h 250"/>
                <a:gd name="T4" fmla="*/ 0 w 249"/>
                <a:gd name="T5" fmla="*/ 2147483647 h 250"/>
                <a:gd name="T6" fmla="*/ 2147483647 w 249"/>
                <a:gd name="T7" fmla="*/ 0 h 250"/>
                <a:gd name="T8" fmla="*/ 0 60000 65536"/>
                <a:gd name="T9" fmla="*/ 0 60000 65536"/>
                <a:gd name="T10" fmla="*/ 0 60000 65536"/>
                <a:gd name="T11" fmla="*/ 0 60000 65536"/>
                <a:gd name="T12" fmla="*/ 0 w 249"/>
                <a:gd name="T13" fmla="*/ 0 h 250"/>
                <a:gd name="T14" fmla="*/ 249 w 249"/>
                <a:gd name="T15" fmla="*/ 250 h 250"/>
              </a:gdLst>
              <a:ahLst/>
              <a:cxnLst>
                <a:cxn ang="T8">
                  <a:pos x="T0" y="T1"/>
                </a:cxn>
                <a:cxn ang="T9">
                  <a:pos x="T2" y="T3"/>
                </a:cxn>
                <a:cxn ang="T10">
                  <a:pos x="T4" y="T5"/>
                </a:cxn>
                <a:cxn ang="T11">
                  <a:pos x="T6" y="T7"/>
                </a:cxn>
              </a:cxnLst>
              <a:rect l="T12" t="T13" r="T14" b="T15"/>
              <a:pathLst>
                <a:path w="249" h="250">
                  <a:moveTo>
                    <a:pt x="125" y="0"/>
                  </a:moveTo>
                  <a:lnTo>
                    <a:pt x="249" y="250"/>
                  </a:lnTo>
                  <a:cubicBezTo>
                    <a:pt x="171" y="211"/>
                    <a:pt x="78" y="211"/>
                    <a:pt x="0" y="250"/>
                  </a:cubicBezTo>
                  <a:lnTo>
                    <a:pt x="125" y="0"/>
                  </a:lnTo>
                  <a:close/>
                </a:path>
              </a:pathLst>
            </a:custGeom>
            <a:solidFill>
              <a:srgbClr val="000000"/>
            </a:solidFill>
            <a:ln w="0">
              <a:solidFill>
                <a:srgbClr val="000000"/>
              </a:solidFill>
              <a:round/>
              <a:headEnd/>
              <a:tailEnd/>
            </a:ln>
          </p:spPr>
          <p:txBody>
            <a:bodyPr/>
            <a:lstStyle/>
            <a:p>
              <a:endParaRPr lang="en-US"/>
            </a:p>
          </p:txBody>
        </p:sp>
        <p:sp>
          <p:nvSpPr>
            <p:cNvPr id="72683" name="Freeform 666"/>
            <p:cNvSpPr>
              <a:spLocks/>
            </p:cNvSpPr>
            <p:nvPr/>
          </p:nvSpPr>
          <p:spPr bwMode="auto">
            <a:xfrm>
              <a:off x="4364" y="3069"/>
              <a:ext cx="5" cy="3"/>
            </a:xfrm>
            <a:custGeom>
              <a:avLst/>
              <a:gdLst>
                <a:gd name="T0" fmla="*/ 2147483647 w 249"/>
                <a:gd name="T1" fmla="*/ 2147483647 h 250"/>
                <a:gd name="T2" fmla="*/ 0 w 249"/>
                <a:gd name="T3" fmla="*/ 0 h 250"/>
                <a:gd name="T4" fmla="*/ 2147483647 w 249"/>
                <a:gd name="T5" fmla="*/ 0 h 250"/>
                <a:gd name="T6" fmla="*/ 2147483647 w 249"/>
                <a:gd name="T7" fmla="*/ 0 h 250"/>
                <a:gd name="T8" fmla="*/ 2147483647 w 249"/>
                <a:gd name="T9" fmla="*/ 2147483647 h 250"/>
                <a:gd name="T10" fmla="*/ 0 60000 65536"/>
                <a:gd name="T11" fmla="*/ 0 60000 65536"/>
                <a:gd name="T12" fmla="*/ 0 60000 65536"/>
                <a:gd name="T13" fmla="*/ 0 60000 65536"/>
                <a:gd name="T14" fmla="*/ 0 60000 65536"/>
                <a:gd name="T15" fmla="*/ 0 w 249"/>
                <a:gd name="T16" fmla="*/ 0 h 250"/>
                <a:gd name="T17" fmla="*/ 249 w 249"/>
                <a:gd name="T18" fmla="*/ 250 h 250"/>
              </a:gdLst>
              <a:ahLst/>
              <a:cxnLst>
                <a:cxn ang="T10">
                  <a:pos x="T0" y="T1"/>
                </a:cxn>
                <a:cxn ang="T11">
                  <a:pos x="T2" y="T3"/>
                </a:cxn>
                <a:cxn ang="T12">
                  <a:pos x="T4" y="T5"/>
                </a:cxn>
                <a:cxn ang="T13">
                  <a:pos x="T6" y="T7"/>
                </a:cxn>
                <a:cxn ang="T14">
                  <a:pos x="T8" y="T9"/>
                </a:cxn>
              </a:cxnLst>
              <a:rect l="T15" t="T16" r="T17" b="T18"/>
              <a:pathLst>
                <a:path w="249" h="250">
                  <a:moveTo>
                    <a:pt x="125" y="250"/>
                  </a:moveTo>
                  <a:lnTo>
                    <a:pt x="0" y="0"/>
                  </a:lnTo>
                  <a:cubicBezTo>
                    <a:pt x="78" y="40"/>
                    <a:pt x="171" y="40"/>
                    <a:pt x="249" y="0"/>
                  </a:cubicBezTo>
                  <a:lnTo>
                    <a:pt x="125" y="250"/>
                  </a:lnTo>
                  <a:close/>
                </a:path>
              </a:pathLst>
            </a:custGeom>
            <a:solidFill>
              <a:srgbClr val="000000"/>
            </a:solidFill>
            <a:ln w="0">
              <a:solidFill>
                <a:srgbClr val="000000"/>
              </a:solidFill>
              <a:round/>
              <a:headEnd/>
              <a:tailEnd/>
            </a:ln>
          </p:spPr>
          <p:txBody>
            <a:bodyPr/>
            <a:lstStyle/>
            <a:p>
              <a:endParaRPr lang="en-US"/>
            </a:p>
          </p:txBody>
        </p:sp>
        <p:sp>
          <p:nvSpPr>
            <p:cNvPr id="72684" name="Rectangle 667"/>
            <p:cNvSpPr>
              <a:spLocks noChangeArrowheads="1"/>
            </p:cNvSpPr>
            <p:nvPr/>
          </p:nvSpPr>
          <p:spPr bwMode="auto">
            <a:xfrm>
              <a:off x="4386" y="3091"/>
              <a:ext cx="54" cy="16"/>
            </a:xfrm>
            <a:prstGeom prst="rect">
              <a:avLst/>
            </a:prstGeom>
            <a:noFill/>
            <a:ln w="9525">
              <a:noFill/>
              <a:miter lim="800000"/>
              <a:headEnd/>
              <a:tailEnd/>
            </a:ln>
          </p:spPr>
          <p:txBody>
            <a:bodyPr wrap="none" lIns="0" tIns="0" rIns="0" bIns="0">
              <a:spAutoFit/>
            </a:bodyPr>
            <a:lstStyle/>
            <a:p>
              <a:r>
                <a:rPr lang="en-US" sz="200">
                  <a:solidFill>
                    <a:srgbClr val="000000"/>
                  </a:solidFill>
                  <a:latin typeface="Calibri" pitchFamily="34" charset="0"/>
                </a:rPr>
                <a:t>Ethernet</a:t>
              </a:r>
              <a:endParaRPr lang="en-US" sz="1600" b="0">
                <a:latin typeface="Calibri" pitchFamily="34" charset="0"/>
              </a:endParaRPr>
            </a:p>
          </p:txBody>
        </p:sp>
        <p:sp>
          <p:nvSpPr>
            <p:cNvPr id="72685" name="Rectangle 668"/>
            <p:cNvSpPr>
              <a:spLocks noChangeArrowheads="1"/>
            </p:cNvSpPr>
            <p:nvPr/>
          </p:nvSpPr>
          <p:spPr bwMode="auto">
            <a:xfrm>
              <a:off x="4263" y="2768"/>
              <a:ext cx="164" cy="137"/>
            </a:xfrm>
            <a:prstGeom prst="rect">
              <a:avLst/>
            </a:prstGeom>
            <a:noFill/>
            <a:ln w="9525">
              <a:noFill/>
              <a:miter lim="800000"/>
              <a:headEnd/>
              <a:tailEnd/>
            </a:ln>
          </p:spPr>
          <p:txBody>
            <a:bodyPr wrap="none" lIns="0" tIns="0" rIns="0" bIns="0">
              <a:spAutoFit/>
            </a:bodyPr>
            <a:lstStyle/>
            <a:p>
              <a:r>
                <a:rPr lang="en-US" sz="800">
                  <a:solidFill>
                    <a:srgbClr val="C80000"/>
                  </a:solidFill>
                  <a:latin typeface="Calibri" pitchFamily="34" charset="0"/>
                </a:rPr>
                <a:t>Access</a:t>
              </a:r>
            </a:p>
            <a:p>
              <a:r>
                <a:rPr lang="en-US" sz="800">
                  <a:solidFill>
                    <a:srgbClr val="C80000"/>
                  </a:solidFill>
                  <a:latin typeface="Calibri" pitchFamily="34" charset="0"/>
                </a:rPr>
                <a:t>Router</a:t>
              </a:r>
              <a:endParaRPr lang="en-US" sz="1600" b="0">
                <a:solidFill>
                  <a:srgbClr val="C80000"/>
                </a:solidFill>
                <a:latin typeface="Calibri" pitchFamily="34" charset="0"/>
              </a:endParaRPr>
            </a:p>
          </p:txBody>
        </p:sp>
        <p:sp>
          <p:nvSpPr>
            <p:cNvPr id="72686" name="Freeform 669"/>
            <p:cNvSpPr>
              <a:spLocks/>
            </p:cNvSpPr>
            <p:nvPr/>
          </p:nvSpPr>
          <p:spPr bwMode="auto">
            <a:xfrm>
              <a:off x="3660" y="2512"/>
              <a:ext cx="665" cy="651"/>
            </a:xfrm>
            <a:custGeom>
              <a:avLst/>
              <a:gdLst>
                <a:gd name="T0" fmla="*/ 2147483647 w 857"/>
                <a:gd name="T1" fmla="*/ 2147483647 h 794"/>
                <a:gd name="T2" fmla="*/ 2147483647 w 857"/>
                <a:gd name="T3" fmla="*/ 2147483647 h 794"/>
                <a:gd name="T4" fmla="*/ 2147483647 w 857"/>
                <a:gd name="T5" fmla="*/ 2147483647 h 794"/>
                <a:gd name="T6" fmla="*/ 2147483647 w 857"/>
                <a:gd name="T7" fmla="*/ 2147483647 h 794"/>
                <a:gd name="T8" fmla="*/ 2147483647 w 857"/>
                <a:gd name="T9" fmla="*/ 2147483647 h 794"/>
                <a:gd name="T10" fmla="*/ 2147483647 w 857"/>
                <a:gd name="T11" fmla="*/ 2147483647 h 794"/>
                <a:gd name="T12" fmla="*/ 2147483647 w 857"/>
                <a:gd name="T13" fmla="*/ 2147483647 h 794"/>
                <a:gd name="T14" fmla="*/ 2147483647 w 857"/>
                <a:gd name="T15" fmla="*/ 2147483647 h 794"/>
                <a:gd name="T16" fmla="*/ 0 60000 65536"/>
                <a:gd name="T17" fmla="*/ 0 60000 65536"/>
                <a:gd name="T18" fmla="*/ 0 60000 65536"/>
                <a:gd name="T19" fmla="*/ 0 60000 65536"/>
                <a:gd name="T20" fmla="*/ 0 60000 65536"/>
                <a:gd name="T21" fmla="*/ 0 60000 65536"/>
                <a:gd name="T22" fmla="*/ 0 60000 65536"/>
                <a:gd name="T23" fmla="*/ 0 60000 65536"/>
                <a:gd name="T24" fmla="*/ 0 w 857"/>
                <a:gd name="T25" fmla="*/ 0 h 794"/>
                <a:gd name="T26" fmla="*/ 857 w 857"/>
                <a:gd name="T27" fmla="*/ 794 h 7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7" h="794">
                  <a:moveTo>
                    <a:pt x="857" y="702"/>
                  </a:moveTo>
                  <a:cubicBezTo>
                    <a:pt x="853" y="714"/>
                    <a:pt x="851" y="762"/>
                    <a:pt x="829" y="776"/>
                  </a:cubicBezTo>
                  <a:cubicBezTo>
                    <a:pt x="807" y="790"/>
                    <a:pt x="751" y="790"/>
                    <a:pt x="725" y="783"/>
                  </a:cubicBezTo>
                  <a:cubicBezTo>
                    <a:pt x="699" y="776"/>
                    <a:pt x="692" y="794"/>
                    <a:pt x="676" y="688"/>
                  </a:cubicBezTo>
                  <a:cubicBezTo>
                    <a:pt x="661" y="582"/>
                    <a:pt x="687" y="258"/>
                    <a:pt x="635" y="147"/>
                  </a:cubicBezTo>
                  <a:cubicBezTo>
                    <a:pt x="583" y="36"/>
                    <a:pt x="459" y="44"/>
                    <a:pt x="363" y="22"/>
                  </a:cubicBezTo>
                  <a:cubicBezTo>
                    <a:pt x="267" y="0"/>
                    <a:pt x="119" y="8"/>
                    <a:pt x="59" y="18"/>
                  </a:cubicBezTo>
                  <a:cubicBezTo>
                    <a:pt x="0" y="27"/>
                    <a:pt x="17" y="66"/>
                    <a:pt x="7" y="78"/>
                  </a:cubicBezTo>
                </a:path>
              </a:pathLst>
            </a:custGeom>
            <a:noFill/>
            <a:ln w="19050">
              <a:solidFill>
                <a:srgbClr val="0033CC"/>
              </a:solidFill>
              <a:round/>
              <a:headEnd/>
              <a:tailEnd/>
            </a:ln>
          </p:spPr>
          <p:txBody>
            <a:bodyPr/>
            <a:lstStyle/>
            <a:p>
              <a:endParaRPr lang="en-US"/>
            </a:p>
          </p:txBody>
        </p:sp>
        <p:sp>
          <p:nvSpPr>
            <p:cNvPr id="72687" name="Freeform 671"/>
            <p:cNvSpPr>
              <a:spLocks/>
            </p:cNvSpPr>
            <p:nvPr/>
          </p:nvSpPr>
          <p:spPr bwMode="auto">
            <a:xfrm>
              <a:off x="3985" y="2728"/>
              <a:ext cx="1057" cy="513"/>
            </a:xfrm>
            <a:custGeom>
              <a:avLst/>
              <a:gdLst>
                <a:gd name="T0" fmla="*/ 2147483647 w 7562"/>
                <a:gd name="T1" fmla="*/ 0 h 5104"/>
                <a:gd name="T2" fmla="*/ 0 w 7562"/>
                <a:gd name="T3" fmla="*/ 2147483647 h 5104"/>
                <a:gd name="T4" fmla="*/ 0 w 7562"/>
                <a:gd name="T5" fmla="*/ 2147483647 h 5104"/>
                <a:gd name="T6" fmla="*/ 2147483647 w 7562"/>
                <a:gd name="T7" fmla="*/ 2147483647 h 5104"/>
                <a:gd name="T8" fmla="*/ 2147483647 w 7562"/>
                <a:gd name="T9" fmla="*/ 2147483647 h 5104"/>
                <a:gd name="T10" fmla="*/ 2147483647 w 7562"/>
                <a:gd name="T11" fmla="*/ 2147483647 h 5104"/>
                <a:gd name="T12" fmla="*/ 2147483647 w 7562"/>
                <a:gd name="T13" fmla="*/ 2147483647 h 5104"/>
                <a:gd name="T14" fmla="*/ 2147483647 w 7562"/>
                <a:gd name="T15" fmla="*/ 0 h 5104"/>
                <a:gd name="T16" fmla="*/ 2147483647 w 7562"/>
                <a:gd name="T17" fmla="*/ 0 h 5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62"/>
                <a:gd name="T28" fmla="*/ 0 h 5104"/>
                <a:gd name="T29" fmla="*/ 7562 w 7562"/>
                <a:gd name="T30" fmla="*/ 5104 h 5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62" h="5104">
                  <a:moveTo>
                    <a:pt x="850" y="0"/>
                  </a:moveTo>
                  <a:cubicBezTo>
                    <a:pt x="381" y="0"/>
                    <a:pt x="0" y="381"/>
                    <a:pt x="0" y="851"/>
                  </a:cubicBezTo>
                  <a:lnTo>
                    <a:pt x="0" y="4253"/>
                  </a:lnTo>
                  <a:cubicBezTo>
                    <a:pt x="0" y="4723"/>
                    <a:pt x="381" y="5104"/>
                    <a:pt x="850" y="5104"/>
                  </a:cubicBezTo>
                  <a:lnTo>
                    <a:pt x="6711" y="5104"/>
                  </a:lnTo>
                  <a:cubicBezTo>
                    <a:pt x="7181" y="5104"/>
                    <a:pt x="7562" y="4723"/>
                    <a:pt x="7562" y="4253"/>
                  </a:cubicBezTo>
                  <a:lnTo>
                    <a:pt x="7562" y="851"/>
                  </a:lnTo>
                  <a:cubicBezTo>
                    <a:pt x="7562" y="381"/>
                    <a:pt x="7181" y="0"/>
                    <a:pt x="6711" y="0"/>
                  </a:cubicBezTo>
                  <a:lnTo>
                    <a:pt x="850" y="0"/>
                  </a:lnTo>
                  <a:close/>
                </a:path>
              </a:pathLst>
            </a:custGeom>
            <a:noFill/>
            <a:ln w="28575" cap="rnd">
              <a:solidFill>
                <a:srgbClr val="C80000"/>
              </a:solidFill>
              <a:round/>
              <a:headEnd/>
              <a:tailEnd/>
            </a:ln>
          </p:spPr>
          <p:txBody>
            <a:bodyPr/>
            <a:lstStyle/>
            <a:p>
              <a:endParaRPr lang="en-US"/>
            </a:p>
          </p:txBody>
        </p:sp>
        <p:grpSp>
          <p:nvGrpSpPr>
            <p:cNvPr id="72688" name="Group 1459"/>
            <p:cNvGrpSpPr>
              <a:grpSpLocks/>
            </p:cNvGrpSpPr>
            <p:nvPr/>
          </p:nvGrpSpPr>
          <p:grpSpPr bwMode="auto">
            <a:xfrm>
              <a:off x="2987" y="2478"/>
              <a:ext cx="583" cy="756"/>
              <a:chOff x="3080" y="2709"/>
              <a:chExt cx="616" cy="765"/>
            </a:xfrm>
          </p:grpSpPr>
          <p:pic>
            <p:nvPicPr>
              <p:cNvPr id="72689" name="Picture 1118" descr="Bild2"/>
              <p:cNvPicPr>
                <a:picLocks noChangeAspect="1" noChangeArrowheads="1"/>
              </p:cNvPicPr>
              <p:nvPr/>
            </p:nvPicPr>
            <p:blipFill>
              <a:blip r:embed="rId4"/>
              <a:srcRect/>
              <a:stretch>
                <a:fillRect/>
              </a:stretch>
            </p:blipFill>
            <p:spPr bwMode="auto">
              <a:xfrm>
                <a:off x="3216" y="3298"/>
                <a:ext cx="480" cy="176"/>
              </a:xfrm>
              <a:prstGeom prst="rect">
                <a:avLst/>
              </a:prstGeom>
              <a:noFill/>
              <a:ln w="9525">
                <a:noFill/>
                <a:miter lim="800000"/>
                <a:headEnd/>
                <a:tailEnd/>
              </a:ln>
            </p:spPr>
          </p:pic>
          <p:pic>
            <p:nvPicPr>
              <p:cNvPr id="72690" name="Picture 1119" descr="Bild1"/>
              <p:cNvPicPr>
                <a:picLocks noChangeAspect="1" noChangeArrowheads="1"/>
              </p:cNvPicPr>
              <p:nvPr/>
            </p:nvPicPr>
            <p:blipFill>
              <a:blip r:embed="rId5"/>
              <a:srcRect/>
              <a:stretch>
                <a:fillRect/>
              </a:stretch>
            </p:blipFill>
            <p:spPr bwMode="auto">
              <a:xfrm>
                <a:off x="3080" y="2709"/>
                <a:ext cx="357" cy="695"/>
              </a:xfrm>
              <a:prstGeom prst="rect">
                <a:avLst/>
              </a:prstGeom>
              <a:noFill/>
              <a:ln w="9525">
                <a:noFill/>
                <a:miter lim="800000"/>
                <a:headEnd/>
                <a:tailEnd/>
              </a:ln>
            </p:spPr>
          </p:pic>
        </p:grpSp>
        <p:sp>
          <p:nvSpPr>
            <p:cNvPr id="72691" name="Line 1123"/>
            <p:cNvSpPr>
              <a:spLocks noChangeShapeType="1"/>
            </p:cNvSpPr>
            <p:nvPr/>
          </p:nvSpPr>
          <p:spPr bwMode="auto">
            <a:xfrm>
              <a:off x="3490" y="3305"/>
              <a:ext cx="0" cy="72"/>
            </a:xfrm>
            <a:prstGeom prst="line">
              <a:avLst/>
            </a:prstGeom>
            <a:noFill/>
            <a:ln w="9525">
              <a:solidFill>
                <a:schemeClr val="tx1"/>
              </a:solidFill>
              <a:round/>
              <a:headEnd type="triangle" w="med" len="med"/>
              <a:tailEnd/>
            </a:ln>
          </p:spPr>
          <p:txBody>
            <a:bodyPr wrap="none" lIns="180000" tIns="180000" rIns="180000" bIns="180000" anchor="ctr">
              <a:spAutoFit/>
            </a:bodyPr>
            <a:lstStyle/>
            <a:p>
              <a:endParaRPr lang="en-US"/>
            </a:p>
          </p:txBody>
        </p:sp>
        <p:sp>
          <p:nvSpPr>
            <p:cNvPr id="72692" name="Line 1124"/>
            <p:cNvSpPr>
              <a:spLocks noChangeShapeType="1"/>
            </p:cNvSpPr>
            <p:nvPr/>
          </p:nvSpPr>
          <p:spPr bwMode="auto">
            <a:xfrm>
              <a:off x="3810" y="3305"/>
              <a:ext cx="0" cy="72"/>
            </a:xfrm>
            <a:prstGeom prst="line">
              <a:avLst/>
            </a:prstGeom>
            <a:noFill/>
            <a:ln w="9525">
              <a:solidFill>
                <a:schemeClr val="tx1"/>
              </a:solidFill>
              <a:round/>
              <a:headEnd type="triangle" w="med" len="med"/>
              <a:tailEnd/>
            </a:ln>
          </p:spPr>
          <p:txBody>
            <a:bodyPr wrap="none" lIns="180000" tIns="180000" rIns="180000" bIns="180000" anchor="ctr">
              <a:spAutoFit/>
            </a:bodyPr>
            <a:lstStyle/>
            <a:p>
              <a:endParaRPr lang="en-US"/>
            </a:p>
          </p:txBody>
        </p:sp>
        <p:sp>
          <p:nvSpPr>
            <p:cNvPr id="72693" name="Text Box 1125"/>
            <p:cNvSpPr txBox="1">
              <a:spLocks noChangeArrowheads="1"/>
            </p:cNvSpPr>
            <p:nvPr/>
          </p:nvSpPr>
          <p:spPr bwMode="auto">
            <a:xfrm>
              <a:off x="3369" y="3372"/>
              <a:ext cx="417" cy="118"/>
            </a:xfrm>
            <a:prstGeom prst="rect">
              <a:avLst/>
            </a:prstGeom>
            <a:noFill/>
            <a:ln w="9525">
              <a:noFill/>
              <a:miter lim="800000"/>
              <a:headEnd/>
              <a:tailEnd/>
            </a:ln>
          </p:spPr>
          <p:txBody>
            <a:bodyPr wrap="none" lIns="36000" tIns="36000" rIns="36000" bIns="36000">
              <a:spAutoFit/>
            </a:bodyPr>
            <a:lstStyle/>
            <a:p>
              <a:r>
                <a:rPr lang="de-DE" sz="900" b="0">
                  <a:latin typeface="Calibri" pitchFamily="34" charset="0"/>
                </a:rPr>
                <a:t>Loop Detector</a:t>
              </a:r>
              <a:endParaRPr lang="en-US" sz="900" b="0">
                <a:latin typeface="Calibri" pitchFamily="34" charset="0"/>
              </a:endParaRPr>
            </a:p>
          </p:txBody>
        </p:sp>
        <p:sp>
          <p:nvSpPr>
            <p:cNvPr id="72694" name="Line 1126"/>
            <p:cNvSpPr>
              <a:spLocks noChangeShapeType="1"/>
            </p:cNvSpPr>
            <p:nvPr/>
          </p:nvSpPr>
          <p:spPr bwMode="auto">
            <a:xfrm flipV="1">
              <a:off x="3930" y="3170"/>
              <a:ext cx="0" cy="108"/>
            </a:xfrm>
            <a:prstGeom prst="line">
              <a:avLst/>
            </a:prstGeom>
            <a:noFill/>
            <a:ln w="28575">
              <a:solidFill>
                <a:schemeClr val="tx1"/>
              </a:solidFill>
              <a:round/>
              <a:headEnd type="triangle" w="med" len="med"/>
              <a:tailEnd type="triangle" w="med" len="med"/>
            </a:ln>
          </p:spPr>
          <p:txBody>
            <a:bodyPr lIns="180000" tIns="180000" rIns="180000" bIns="180000" anchor="ctr">
              <a:spAutoFit/>
            </a:bodyPr>
            <a:lstStyle/>
            <a:p>
              <a:endParaRPr lang="en-US"/>
            </a:p>
          </p:txBody>
        </p:sp>
        <p:sp>
          <p:nvSpPr>
            <p:cNvPr id="72695" name="AutoShape 672"/>
            <p:cNvSpPr>
              <a:spLocks noChangeAspect="1" noChangeArrowheads="1" noTextEdit="1"/>
            </p:cNvSpPr>
            <p:nvPr/>
          </p:nvSpPr>
          <p:spPr bwMode="auto">
            <a:xfrm>
              <a:off x="2930" y="2332"/>
              <a:ext cx="2358" cy="1189"/>
            </a:xfrm>
            <a:prstGeom prst="rect">
              <a:avLst/>
            </a:prstGeom>
            <a:noFill/>
            <a:ln w="38100">
              <a:solidFill>
                <a:srgbClr val="002D86"/>
              </a:solidFill>
              <a:miter lim="800000"/>
              <a:headEnd/>
              <a:tailEnd/>
            </a:ln>
          </p:spPr>
          <p:txBody>
            <a:bodyPr/>
            <a:lstStyle/>
            <a:p>
              <a:endParaRPr lang="en-US"/>
            </a:p>
          </p:txBody>
        </p:sp>
        <p:sp>
          <p:nvSpPr>
            <p:cNvPr id="72696" name="Rectangle 670"/>
            <p:cNvSpPr>
              <a:spLocks noChangeArrowheads="1"/>
            </p:cNvSpPr>
            <p:nvPr/>
          </p:nvSpPr>
          <p:spPr bwMode="auto">
            <a:xfrm>
              <a:off x="3883" y="2775"/>
              <a:ext cx="220" cy="137"/>
            </a:xfrm>
            <a:prstGeom prst="rect">
              <a:avLst/>
            </a:prstGeom>
            <a:noFill/>
            <a:ln w="9525">
              <a:noFill/>
              <a:miter lim="800000"/>
              <a:headEnd/>
              <a:tailEnd/>
            </a:ln>
          </p:spPr>
          <p:txBody>
            <a:bodyPr wrap="none" lIns="0" tIns="0" rIns="0" bIns="0">
              <a:spAutoFit/>
            </a:bodyPr>
            <a:lstStyle/>
            <a:p>
              <a:r>
                <a:rPr lang="en-US" sz="800">
                  <a:latin typeface="Calibri" pitchFamily="34" charset="0"/>
                </a:rPr>
                <a:t>Roadside</a:t>
              </a:r>
            </a:p>
            <a:p>
              <a:r>
                <a:rPr lang="en-US" sz="800">
                  <a:latin typeface="Calibri" pitchFamily="34" charset="0"/>
                </a:rPr>
                <a:t>Gateway</a:t>
              </a:r>
              <a:endParaRPr lang="en-US" sz="1600" b="0">
                <a:latin typeface="Calibri" pitchFamily="34" charset="0"/>
              </a:endParaRPr>
            </a:p>
          </p:txBody>
        </p:sp>
        <p:sp>
          <p:nvSpPr>
            <p:cNvPr id="72697" name="Rectangle 466"/>
            <p:cNvSpPr>
              <a:spLocks noChangeArrowheads="1"/>
            </p:cNvSpPr>
            <p:nvPr/>
          </p:nvSpPr>
          <p:spPr bwMode="auto">
            <a:xfrm>
              <a:off x="4927" y="2768"/>
              <a:ext cx="164" cy="137"/>
            </a:xfrm>
            <a:prstGeom prst="rect">
              <a:avLst/>
            </a:prstGeom>
            <a:noFill/>
            <a:ln w="9525">
              <a:noFill/>
              <a:miter lim="800000"/>
              <a:headEnd/>
              <a:tailEnd/>
            </a:ln>
          </p:spPr>
          <p:txBody>
            <a:bodyPr wrap="none" lIns="0" tIns="0" rIns="0" bIns="0">
              <a:spAutoFit/>
            </a:bodyPr>
            <a:lstStyle/>
            <a:p>
              <a:r>
                <a:rPr lang="en-US" sz="800">
                  <a:latin typeface="Calibri" pitchFamily="34" charset="0"/>
                </a:rPr>
                <a:t>Border</a:t>
              </a:r>
            </a:p>
            <a:p>
              <a:r>
                <a:rPr lang="en-US" sz="800">
                  <a:latin typeface="Calibri" pitchFamily="34" charset="0"/>
                </a:rPr>
                <a:t>Router</a:t>
              </a:r>
              <a:endParaRPr lang="en-US" sz="1600" b="0">
                <a:latin typeface="Calibri" pitchFamily="34" charset="0"/>
              </a:endParaRPr>
            </a:p>
          </p:txBody>
        </p:sp>
        <p:grpSp>
          <p:nvGrpSpPr>
            <p:cNvPr id="822" name="Group 1456"/>
            <p:cNvGrpSpPr>
              <a:grpSpLocks/>
            </p:cNvGrpSpPr>
            <p:nvPr/>
          </p:nvGrpSpPr>
          <p:grpSpPr bwMode="auto">
            <a:xfrm>
              <a:off x="2062" y="2105"/>
              <a:ext cx="1519" cy="468"/>
              <a:chOff x="2218" y="2176"/>
              <a:chExt cx="1570" cy="527"/>
            </a:xfrm>
            <a:solidFill>
              <a:srgbClr val="B4C6EA"/>
            </a:solidFill>
          </p:grpSpPr>
          <p:grpSp>
            <p:nvGrpSpPr>
              <p:cNvPr id="823" name="Group 1118"/>
              <p:cNvGrpSpPr>
                <a:grpSpLocks/>
              </p:cNvGrpSpPr>
              <p:nvPr/>
            </p:nvGrpSpPr>
            <p:grpSpPr bwMode="auto">
              <a:xfrm>
                <a:off x="2218" y="2176"/>
                <a:ext cx="1570" cy="527"/>
                <a:chOff x="295" y="2069"/>
                <a:chExt cx="1315" cy="499"/>
              </a:xfrm>
              <a:grpFill/>
            </p:grpSpPr>
            <p:sp>
              <p:nvSpPr>
                <p:cNvPr id="825" name="AutoShape 1119"/>
                <p:cNvSpPr>
                  <a:spLocks noChangeArrowheads="1"/>
                </p:cNvSpPr>
                <p:nvPr/>
              </p:nvSpPr>
              <p:spPr bwMode="auto">
                <a:xfrm>
                  <a:off x="295" y="2069"/>
                  <a:ext cx="1315" cy="499"/>
                </a:xfrm>
                <a:prstGeom prst="cloudCallout">
                  <a:avLst>
                    <a:gd name="adj1" fmla="val -31977"/>
                    <a:gd name="adj2" fmla="val 9921"/>
                  </a:avLst>
                </a:prstGeom>
                <a:grpFill/>
                <a:ln w="9525">
                  <a:solidFill>
                    <a:schemeClr val="tx1"/>
                  </a:solidFill>
                  <a:round/>
                  <a:headEnd/>
                  <a:tailEnd/>
                </a:ln>
              </p:spPr>
              <p:txBody>
                <a:bodyPr/>
                <a:lstStyle/>
                <a:p>
                  <a:pPr fontAlgn="auto">
                    <a:spcBef>
                      <a:spcPts val="0"/>
                    </a:spcBef>
                    <a:spcAft>
                      <a:spcPts val="0"/>
                    </a:spcAft>
                    <a:defRPr/>
                  </a:pPr>
                  <a:endParaRPr lang="en-GB" sz="1600" b="0">
                    <a:latin typeface="+mn-lt"/>
                    <a:cs typeface="+mn-cs"/>
                  </a:endParaRPr>
                </a:p>
              </p:txBody>
            </p:sp>
            <p:sp>
              <p:nvSpPr>
                <p:cNvPr id="826" name="Oval 1120"/>
                <p:cNvSpPr>
                  <a:spLocks noChangeArrowheads="1"/>
                </p:cNvSpPr>
                <p:nvPr/>
              </p:nvSpPr>
              <p:spPr bwMode="auto">
                <a:xfrm>
                  <a:off x="340" y="2205"/>
                  <a:ext cx="318" cy="272"/>
                </a:xfrm>
                <a:prstGeom prst="ellipse">
                  <a:avLst/>
                </a:prstGeom>
                <a:grpFill/>
                <a:ln w="9525">
                  <a:noFill/>
                  <a:round/>
                  <a:headEnd/>
                  <a:tailEnd/>
                </a:ln>
              </p:spPr>
              <p:txBody>
                <a:bodyPr wrap="none" anchor="ctr"/>
                <a:lstStyle/>
                <a:p>
                  <a:pPr fontAlgn="auto">
                    <a:spcBef>
                      <a:spcPts val="0"/>
                    </a:spcBef>
                    <a:spcAft>
                      <a:spcPts val="0"/>
                    </a:spcAft>
                    <a:defRPr/>
                  </a:pPr>
                  <a:endParaRPr lang="nb-NO" sz="1600" b="0">
                    <a:latin typeface="+mn-lt"/>
                    <a:cs typeface="+mn-cs"/>
                  </a:endParaRPr>
                </a:p>
              </p:txBody>
            </p:sp>
          </p:grpSp>
          <p:sp>
            <p:nvSpPr>
              <p:cNvPr id="824" name="Rectangle 1121"/>
              <p:cNvSpPr>
                <a:spLocks noChangeArrowheads="1"/>
              </p:cNvSpPr>
              <p:nvPr/>
            </p:nvSpPr>
            <p:spPr bwMode="auto">
              <a:xfrm>
                <a:off x="2432" y="2279"/>
                <a:ext cx="1174" cy="349"/>
              </a:xfrm>
              <a:prstGeom prst="rect">
                <a:avLst/>
              </a:prstGeom>
              <a:grpFill/>
              <a:ln w="9525">
                <a:noFill/>
                <a:miter lim="800000"/>
                <a:headEnd/>
                <a:tailEnd/>
              </a:ln>
            </p:spPr>
            <p:txBody>
              <a:bodyPr lIns="0" tIns="0" rIns="0" bIns="0">
                <a:spAutoFit/>
              </a:bodyPr>
              <a:lstStyle/>
              <a:p>
                <a:pPr algn="ctr" fontAlgn="auto">
                  <a:spcBef>
                    <a:spcPts val="0"/>
                  </a:spcBef>
                  <a:spcAft>
                    <a:spcPts val="0"/>
                  </a:spcAft>
                  <a:defRPr/>
                </a:pPr>
                <a:r>
                  <a:rPr lang="en-US" sz="1600">
                    <a:latin typeface="+mn-lt"/>
                    <a:cs typeface="+mn-cs"/>
                  </a:rPr>
                  <a:t>Communication</a:t>
                </a:r>
              </a:p>
              <a:p>
                <a:pPr algn="ctr" fontAlgn="auto">
                  <a:spcBef>
                    <a:spcPts val="0"/>
                  </a:spcBef>
                  <a:spcAft>
                    <a:spcPts val="0"/>
                  </a:spcAft>
                  <a:defRPr/>
                </a:pPr>
                <a:r>
                  <a:rPr lang="de-DE" sz="1600">
                    <a:latin typeface="+mn-lt"/>
                    <a:cs typeface="+mn-cs"/>
                  </a:rPr>
                  <a:t>Networks</a:t>
                </a:r>
                <a:endParaRPr lang="en-US" sz="3200" b="0">
                  <a:latin typeface="+mn-lt"/>
                  <a:cs typeface="+mn-cs"/>
                </a:endParaRPr>
              </a:p>
            </p:txBody>
          </p:sp>
        </p:grpSp>
        <p:pic>
          <p:nvPicPr>
            <p:cNvPr id="72699" name="Picture 827"/>
            <p:cNvPicPr>
              <a:picLocks noChangeAspect="1"/>
            </p:cNvPicPr>
            <p:nvPr/>
          </p:nvPicPr>
          <p:blipFill>
            <a:blip r:embed="rId6"/>
            <a:srcRect/>
            <a:stretch>
              <a:fillRect/>
            </a:stretch>
          </p:blipFill>
          <p:spPr bwMode="auto">
            <a:xfrm>
              <a:off x="839" y="2659"/>
              <a:ext cx="1723" cy="893"/>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r>
              <a:rPr kumimoji="1" lang="en-US" altLang="ja-JP" sz="2800" smtClean="0">
                <a:solidFill>
                  <a:schemeClr val="tx1"/>
                </a:solidFill>
                <a:ea typeface="MS PGothic" pitchFamily="34" charset="-128"/>
              </a:rPr>
              <a:t>ITS-S Architecture and Standards</a:t>
            </a:r>
            <a:endParaRPr kumimoji="1" lang="en-US" sz="2800" smtClean="0">
              <a:solidFill>
                <a:schemeClr val="tx1"/>
              </a:solidFill>
              <a:ea typeface="MS PGothic" pitchFamily="34" charset="-128"/>
            </a:endParaRPr>
          </a:p>
        </p:txBody>
      </p:sp>
      <p:sp>
        <p:nvSpPr>
          <p:cNvPr id="64516"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4517"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4518" name="Slide Number Placeholder 5"/>
          <p:cNvSpPr txBox="1">
            <a:spLocks noGrp="1"/>
          </p:cNvSpPr>
          <p:nvPr/>
        </p:nvSpPr>
        <p:spPr bwMode="auto">
          <a:xfrm>
            <a:off x="4343400" y="6477000"/>
            <a:ext cx="504825" cy="182563"/>
          </a:xfrm>
          <a:prstGeom prst="rect">
            <a:avLst/>
          </a:prstGeom>
          <a:noFill/>
          <a:ln w="9525">
            <a:noFill/>
            <a:miter lim="800000"/>
            <a:headEnd/>
            <a:tailEnd/>
          </a:ln>
        </p:spPr>
        <p:txBody>
          <a:bodyPr wrap="none" lIns="0" tIns="0" rIns="0" bIns="0">
            <a:spAutoFit/>
          </a:bodyPr>
          <a:lstStyle/>
          <a:p>
            <a:pPr algn="ctr" eaLnBrk="0" hangingPunct="0"/>
            <a:r>
              <a:rPr lang="en-US" sz="1200" b="0"/>
              <a:t>Slide </a:t>
            </a:r>
            <a:fld id="{E1E8E96D-5F18-4D28-BA50-8D99FEF79B73}" type="slidenum">
              <a:rPr lang="en-US" sz="1200" b="0"/>
              <a:pPr algn="ctr" eaLnBrk="0" hangingPunct="0"/>
              <a:t>21</a:t>
            </a:fld>
            <a:endParaRPr lang="en-US" sz="1200" b="0"/>
          </a:p>
        </p:txBody>
      </p:sp>
      <p:sp>
        <p:nvSpPr>
          <p:cNvPr id="64521" name="Rectangle 9"/>
          <p:cNvSpPr>
            <a:spLocks noChangeArrowheads="1"/>
          </p:cNvSpPr>
          <p:nvPr/>
        </p:nvSpPr>
        <p:spPr bwMode="auto">
          <a:xfrm>
            <a:off x="152400" y="1524000"/>
            <a:ext cx="647700" cy="3265488"/>
          </a:xfrm>
          <a:prstGeom prst="rect">
            <a:avLst/>
          </a:prstGeom>
          <a:solidFill>
            <a:srgbClr val="00CC0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wrap="none" anchor="ctr">
            <a:flatTx/>
          </a:bodyPr>
          <a:lstStyle/>
          <a:p>
            <a:pPr algn="ctr"/>
            <a:r>
              <a:rPr lang="en-US" altLang="ja-JP" sz="1000">
                <a:solidFill>
                  <a:schemeClr val="bg1"/>
                </a:solidFill>
                <a:latin typeface="Arial" charset="0"/>
                <a:ea typeface="MS PGothic" pitchFamily="34" charset="-128"/>
              </a:rPr>
              <a:t>ITS-S </a:t>
            </a:r>
            <a:br>
              <a:rPr lang="en-US" altLang="ja-JP" sz="1000">
                <a:solidFill>
                  <a:schemeClr val="bg1"/>
                </a:solidFill>
                <a:latin typeface="Arial" charset="0"/>
                <a:ea typeface="MS PGothic" pitchFamily="34" charset="-128"/>
              </a:rPr>
            </a:br>
            <a:r>
              <a:rPr lang="en-US" altLang="ja-JP" sz="1000">
                <a:solidFill>
                  <a:schemeClr val="bg1"/>
                </a:solidFill>
                <a:latin typeface="Arial" charset="0"/>
                <a:ea typeface="MS PGothic" pitchFamily="34" charset="-128"/>
              </a:rPr>
              <a:t>Manager</a:t>
            </a:r>
          </a:p>
          <a:p>
            <a:pPr algn="ctr"/>
            <a:r>
              <a:rPr lang="en-US" altLang="ja-JP" sz="1000">
                <a:solidFill>
                  <a:schemeClr val="bg1"/>
                </a:solidFill>
                <a:latin typeface="Arial" charset="0"/>
                <a:ea typeface="MS PGothic" pitchFamily="34" charset="-128"/>
              </a:rPr>
              <a:t>ISO 24102</a:t>
            </a:r>
            <a:endParaRPr lang="en-GB" sz="1000" b="0">
              <a:solidFill>
                <a:schemeClr val="bg1"/>
              </a:solidFill>
              <a:ea typeface="MS PGothic" pitchFamily="34" charset="-128"/>
            </a:endParaRPr>
          </a:p>
        </p:txBody>
      </p:sp>
      <p:sp>
        <p:nvSpPr>
          <p:cNvPr id="64524" name="Rectangle 12"/>
          <p:cNvSpPr>
            <a:spLocks noChangeArrowheads="1"/>
          </p:cNvSpPr>
          <p:nvPr/>
        </p:nvSpPr>
        <p:spPr bwMode="auto">
          <a:xfrm>
            <a:off x="990600" y="2743200"/>
            <a:ext cx="7815263" cy="639763"/>
          </a:xfrm>
          <a:prstGeom prst="rect">
            <a:avLst/>
          </a:prstGeom>
          <a:solidFill>
            <a:srgbClr val="00CC0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wrap="none" anchor="ctr">
            <a:flatTx/>
          </a:bodyPr>
          <a:lstStyle/>
          <a:p>
            <a:pPr algn="ctr"/>
            <a:r>
              <a:rPr lang="en-US" altLang="ja-JP" sz="1400">
                <a:solidFill>
                  <a:schemeClr val="bg1"/>
                </a:solidFill>
                <a:latin typeface="Arial" charset="0"/>
                <a:ea typeface="MS PGothic" pitchFamily="34" charset="-128"/>
              </a:rPr>
              <a:t>Null-networking and transport protocols   |  IPv6 Networking and transport protocols</a:t>
            </a:r>
          </a:p>
          <a:p>
            <a:pPr algn="ctr"/>
            <a:r>
              <a:rPr lang="en-US" altLang="ja-JP" sz="1200">
                <a:solidFill>
                  <a:schemeClr val="bg1"/>
                </a:solidFill>
                <a:latin typeface="Arial" charset="0"/>
                <a:ea typeface="MS PGothic" pitchFamily="34" charset="-128"/>
              </a:rPr>
              <a:t>ISO 29281-1                                |                                  ISO 21210</a:t>
            </a:r>
            <a:endParaRPr lang="en-GB" sz="1200">
              <a:solidFill>
                <a:schemeClr val="bg1"/>
              </a:solidFill>
              <a:latin typeface="Arial" charset="0"/>
              <a:ea typeface="MS PGothic" pitchFamily="34" charset="-128"/>
            </a:endParaRPr>
          </a:p>
        </p:txBody>
      </p:sp>
      <p:sp>
        <p:nvSpPr>
          <p:cNvPr id="64529" name="Oval 17"/>
          <p:cNvSpPr>
            <a:spLocks noChangeArrowheads="1"/>
          </p:cNvSpPr>
          <p:nvPr/>
        </p:nvSpPr>
        <p:spPr bwMode="auto">
          <a:xfrm>
            <a:off x="6672263" y="2401888"/>
            <a:ext cx="261937" cy="152400"/>
          </a:xfrm>
          <a:prstGeom prst="ellipse">
            <a:avLst/>
          </a:prstGeom>
          <a:solidFill>
            <a:srgbClr val="CC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532" name="Oval 20"/>
          <p:cNvSpPr>
            <a:spLocks noChangeArrowheads="1"/>
          </p:cNvSpPr>
          <p:nvPr/>
        </p:nvSpPr>
        <p:spPr bwMode="auto">
          <a:xfrm>
            <a:off x="754063" y="2909888"/>
            <a:ext cx="261937" cy="150812"/>
          </a:xfrm>
          <a:prstGeom prst="ellipse">
            <a:avLst/>
          </a:prstGeom>
          <a:solidFill>
            <a:schemeClr val="accent2"/>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541" name="Rectangle 29"/>
          <p:cNvSpPr>
            <a:spLocks noChangeArrowheads="1"/>
          </p:cNvSpPr>
          <p:nvPr/>
        </p:nvSpPr>
        <p:spPr bwMode="auto">
          <a:xfrm>
            <a:off x="1447800" y="4984750"/>
            <a:ext cx="1447800" cy="288925"/>
          </a:xfrm>
          <a:prstGeom prst="rect">
            <a:avLst/>
          </a:prstGeom>
          <a:solidFill>
            <a:schemeClr val="folHlink"/>
          </a:solidFill>
          <a:ln w="9525">
            <a:noFill/>
            <a:miter lim="800000"/>
            <a:headEnd/>
            <a:tailEnd/>
          </a:ln>
          <a:effectLst/>
        </p:spPr>
        <p:txBody>
          <a:bodyPr wrap="none" anchor="ctr"/>
          <a:lstStyle/>
          <a:p>
            <a:pPr algn="ctr">
              <a:spcBef>
                <a:spcPct val="50000"/>
              </a:spcBef>
            </a:pPr>
            <a:r>
              <a:rPr lang="en-GB" sz="1400">
                <a:solidFill>
                  <a:schemeClr val="bg1"/>
                </a:solidFill>
                <a:latin typeface="Arial Narrow" pitchFamily="34" charset="0"/>
              </a:rPr>
              <a:t>TC204 Media</a:t>
            </a:r>
          </a:p>
        </p:txBody>
      </p:sp>
      <p:sp>
        <p:nvSpPr>
          <p:cNvPr id="64542" name="Rectangle 30"/>
          <p:cNvSpPr>
            <a:spLocks noChangeArrowheads="1"/>
          </p:cNvSpPr>
          <p:nvPr/>
        </p:nvSpPr>
        <p:spPr bwMode="auto">
          <a:xfrm>
            <a:off x="3970338" y="4984750"/>
            <a:ext cx="1668462" cy="288925"/>
          </a:xfrm>
          <a:prstGeom prst="rect">
            <a:avLst/>
          </a:prstGeom>
          <a:solidFill>
            <a:srgbClr val="808080"/>
          </a:solidFill>
          <a:ln w="9525">
            <a:noFill/>
            <a:miter lim="800000"/>
            <a:headEnd/>
            <a:tailEnd/>
          </a:ln>
          <a:effectLst/>
        </p:spPr>
        <p:txBody>
          <a:bodyPr wrap="none" anchor="ctr"/>
          <a:lstStyle/>
          <a:p>
            <a:pPr algn="ctr">
              <a:spcBef>
                <a:spcPct val="50000"/>
              </a:spcBef>
            </a:pPr>
            <a:r>
              <a:rPr lang="en-GB" sz="1400">
                <a:solidFill>
                  <a:schemeClr val="bg1"/>
                </a:solidFill>
                <a:latin typeface="Arial Narrow" pitchFamily="34" charset="0"/>
              </a:rPr>
              <a:t>External Media</a:t>
            </a:r>
          </a:p>
        </p:txBody>
      </p:sp>
      <p:sp>
        <p:nvSpPr>
          <p:cNvPr id="64545" name="Rectangle 33"/>
          <p:cNvSpPr>
            <a:spLocks noChangeArrowheads="1"/>
          </p:cNvSpPr>
          <p:nvPr/>
        </p:nvSpPr>
        <p:spPr bwMode="auto">
          <a:xfrm>
            <a:off x="955675"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546" name="Group 34"/>
          <p:cNvGrpSpPr>
            <a:grpSpLocks/>
          </p:cNvGrpSpPr>
          <p:nvPr/>
        </p:nvGrpSpPr>
        <p:grpSpPr bwMode="auto">
          <a:xfrm>
            <a:off x="1020763" y="3871913"/>
            <a:ext cx="647700" cy="898525"/>
            <a:chOff x="793" y="2936"/>
            <a:chExt cx="408" cy="566"/>
          </a:xfrm>
        </p:grpSpPr>
        <p:sp>
          <p:nvSpPr>
            <p:cNvPr id="64547" name="Rectangle 35"/>
            <p:cNvSpPr>
              <a:spLocks noChangeArrowheads="1"/>
            </p:cNvSpPr>
            <p:nvPr/>
          </p:nvSpPr>
          <p:spPr bwMode="auto">
            <a:xfrm>
              <a:off x="793" y="3196"/>
              <a:ext cx="136" cy="306"/>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4548" name="Rectangle 36"/>
            <p:cNvSpPr>
              <a:spLocks noChangeArrowheads="1"/>
            </p:cNvSpPr>
            <p:nvPr/>
          </p:nvSpPr>
          <p:spPr bwMode="auto">
            <a:xfrm>
              <a:off x="929" y="3196"/>
              <a:ext cx="136" cy="306"/>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GPRS</a:t>
              </a:r>
            </a:p>
          </p:txBody>
        </p:sp>
        <p:sp>
          <p:nvSpPr>
            <p:cNvPr id="64549" name="Rectangle 37"/>
            <p:cNvSpPr>
              <a:spLocks noChangeArrowheads="1"/>
            </p:cNvSpPr>
            <p:nvPr/>
          </p:nvSpPr>
          <p:spPr bwMode="auto">
            <a:xfrm>
              <a:off x="1065" y="3196"/>
              <a:ext cx="136" cy="306"/>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EDGE</a:t>
              </a:r>
            </a:p>
          </p:txBody>
        </p:sp>
        <p:sp>
          <p:nvSpPr>
            <p:cNvPr id="64550" name="Rectangle 38"/>
            <p:cNvSpPr>
              <a:spLocks noChangeArrowheads="1"/>
            </p:cNvSpPr>
            <p:nvPr/>
          </p:nvSpPr>
          <p:spPr bwMode="auto">
            <a:xfrm>
              <a:off x="793" y="3014"/>
              <a:ext cx="408" cy="18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2G Cell</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551" name="Rectangle 39"/>
            <p:cNvSpPr>
              <a:spLocks noChangeArrowheads="1"/>
            </p:cNvSpPr>
            <p:nvPr/>
          </p:nvSpPr>
          <p:spPr bwMode="auto">
            <a:xfrm>
              <a:off x="793" y="2936"/>
              <a:ext cx="408" cy="78"/>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21212</a:t>
              </a:r>
              <a:endParaRPr lang="en-GB" sz="900">
                <a:solidFill>
                  <a:schemeClr val="bg1"/>
                </a:solidFill>
                <a:ea typeface="MS PGothic" pitchFamily="34" charset="-128"/>
              </a:endParaRPr>
            </a:p>
          </p:txBody>
        </p:sp>
      </p:grpSp>
      <p:sp>
        <p:nvSpPr>
          <p:cNvPr id="64552" name="Rectangle 40"/>
          <p:cNvSpPr>
            <a:spLocks noChangeArrowheads="1"/>
          </p:cNvSpPr>
          <p:nvPr/>
        </p:nvSpPr>
        <p:spPr bwMode="auto">
          <a:xfrm>
            <a:off x="965200"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553" name="Oval 41"/>
          <p:cNvSpPr>
            <a:spLocks noChangeArrowheads="1"/>
          </p:cNvSpPr>
          <p:nvPr/>
        </p:nvSpPr>
        <p:spPr bwMode="auto">
          <a:xfrm>
            <a:off x="1263650" y="3346450"/>
            <a:ext cx="261938" cy="153988"/>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555" name="Rectangle 43"/>
          <p:cNvSpPr>
            <a:spLocks noChangeArrowheads="1"/>
          </p:cNvSpPr>
          <p:nvPr/>
        </p:nvSpPr>
        <p:spPr bwMode="auto">
          <a:xfrm>
            <a:off x="6781800" y="4986338"/>
            <a:ext cx="1371600" cy="288925"/>
          </a:xfrm>
          <a:prstGeom prst="rect">
            <a:avLst/>
          </a:prstGeom>
          <a:solidFill>
            <a:schemeClr val="accent1"/>
          </a:solidFill>
          <a:ln w="9525">
            <a:noFill/>
            <a:miter lim="800000"/>
            <a:headEnd/>
            <a:tailEnd/>
          </a:ln>
          <a:effectLst/>
        </p:spPr>
        <p:txBody>
          <a:bodyPr wrap="none" anchor="ctr"/>
          <a:lstStyle/>
          <a:p>
            <a:pPr algn="ctr">
              <a:spcBef>
                <a:spcPct val="50000"/>
              </a:spcBef>
            </a:pPr>
            <a:r>
              <a:rPr lang="en-GB" sz="1400">
                <a:latin typeface="Arial Narrow" pitchFamily="34" charset="0"/>
              </a:rPr>
              <a:t>ISO 21218 = LSAP</a:t>
            </a:r>
          </a:p>
        </p:txBody>
      </p:sp>
      <p:sp>
        <p:nvSpPr>
          <p:cNvPr id="64556" name="Oval 44"/>
          <p:cNvSpPr>
            <a:spLocks noChangeArrowheads="1"/>
          </p:cNvSpPr>
          <p:nvPr/>
        </p:nvSpPr>
        <p:spPr bwMode="auto">
          <a:xfrm>
            <a:off x="741363" y="3968750"/>
            <a:ext cx="261937" cy="153988"/>
          </a:xfrm>
          <a:prstGeom prst="ellipse">
            <a:avLst/>
          </a:prstGeom>
          <a:solidFill>
            <a:schemeClr val="accent2"/>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559" name="Oval 47"/>
          <p:cNvSpPr>
            <a:spLocks noChangeArrowheads="1"/>
          </p:cNvSpPr>
          <p:nvPr/>
        </p:nvSpPr>
        <p:spPr bwMode="auto">
          <a:xfrm>
            <a:off x="2030413" y="3340100"/>
            <a:ext cx="261937" cy="153988"/>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560" name="Rectangle 48"/>
          <p:cNvSpPr>
            <a:spLocks noChangeArrowheads="1"/>
          </p:cNvSpPr>
          <p:nvPr/>
        </p:nvSpPr>
        <p:spPr bwMode="auto">
          <a:xfrm>
            <a:off x="1741488"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561" name="Group 49"/>
          <p:cNvGrpSpPr>
            <a:grpSpLocks/>
          </p:cNvGrpSpPr>
          <p:nvPr/>
        </p:nvGrpSpPr>
        <p:grpSpPr bwMode="auto">
          <a:xfrm>
            <a:off x="1812925" y="3871913"/>
            <a:ext cx="647700" cy="898525"/>
            <a:chOff x="1477" y="2944"/>
            <a:chExt cx="408" cy="566"/>
          </a:xfrm>
        </p:grpSpPr>
        <p:sp>
          <p:nvSpPr>
            <p:cNvPr id="64562" name="Rectangle 50"/>
            <p:cNvSpPr>
              <a:spLocks noChangeArrowheads="1"/>
            </p:cNvSpPr>
            <p:nvPr/>
          </p:nvSpPr>
          <p:spPr bwMode="auto">
            <a:xfrm>
              <a:off x="1477" y="3204"/>
              <a:ext cx="136" cy="306"/>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4563" name="Rectangle 51"/>
            <p:cNvSpPr>
              <a:spLocks noChangeArrowheads="1"/>
            </p:cNvSpPr>
            <p:nvPr/>
          </p:nvSpPr>
          <p:spPr bwMode="auto">
            <a:xfrm>
              <a:off x="1613" y="3204"/>
              <a:ext cx="136" cy="306"/>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cdma2k</a:t>
              </a:r>
            </a:p>
          </p:txBody>
        </p:sp>
        <p:sp>
          <p:nvSpPr>
            <p:cNvPr id="64564" name="Rectangle 52"/>
            <p:cNvSpPr>
              <a:spLocks noChangeArrowheads="1"/>
            </p:cNvSpPr>
            <p:nvPr/>
          </p:nvSpPr>
          <p:spPr bwMode="auto">
            <a:xfrm>
              <a:off x="1749" y="3204"/>
              <a:ext cx="136" cy="306"/>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UMTS</a:t>
              </a:r>
            </a:p>
          </p:txBody>
        </p:sp>
        <p:sp>
          <p:nvSpPr>
            <p:cNvPr id="64565" name="Rectangle 53"/>
            <p:cNvSpPr>
              <a:spLocks noChangeArrowheads="1"/>
            </p:cNvSpPr>
            <p:nvPr/>
          </p:nvSpPr>
          <p:spPr bwMode="auto">
            <a:xfrm>
              <a:off x="1477" y="3022"/>
              <a:ext cx="408" cy="18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3G Cell</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566" name="Rectangle 54"/>
            <p:cNvSpPr>
              <a:spLocks noChangeArrowheads="1"/>
            </p:cNvSpPr>
            <p:nvPr/>
          </p:nvSpPr>
          <p:spPr bwMode="auto">
            <a:xfrm>
              <a:off x="1477" y="2944"/>
              <a:ext cx="408" cy="78"/>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21213</a:t>
              </a:r>
              <a:endParaRPr lang="en-GB" sz="900">
                <a:solidFill>
                  <a:schemeClr val="bg1"/>
                </a:solidFill>
                <a:ea typeface="MS PGothic" pitchFamily="34" charset="-128"/>
              </a:endParaRPr>
            </a:p>
          </p:txBody>
        </p:sp>
      </p:grpSp>
      <p:sp>
        <p:nvSpPr>
          <p:cNvPr id="64567" name="Rectangle 55"/>
          <p:cNvSpPr>
            <a:spLocks noChangeArrowheads="1"/>
          </p:cNvSpPr>
          <p:nvPr/>
        </p:nvSpPr>
        <p:spPr bwMode="auto">
          <a:xfrm>
            <a:off x="1741488"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569" name="Oval 57"/>
          <p:cNvSpPr>
            <a:spLocks noChangeArrowheads="1"/>
          </p:cNvSpPr>
          <p:nvPr/>
        </p:nvSpPr>
        <p:spPr bwMode="auto">
          <a:xfrm>
            <a:off x="2820988" y="3346450"/>
            <a:ext cx="261937" cy="153988"/>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570" name="Rectangle 58"/>
          <p:cNvSpPr>
            <a:spLocks noChangeArrowheads="1"/>
          </p:cNvSpPr>
          <p:nvPr/>
        </p:nvSpPr>
        <p:spPr bwMode="auto">
          <a:xfrm>
            <a:off x="2530475"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571" name="Group 59"/>
          <p:cNvGrpSpPr>
            <a:grpSpLocks/>
          </p:cNvGrpSpPr>
          <p:nvPr/>
        </p:nvGrpSpPr>
        <p:grpSpPr bwMode="auto">
          <a:xfrm>
            <a:off x="2605088" y="3852863"/>
            <a:ext cx="647700" cy="917575"/>
            <a:chOff x="2067" y="2932"/>
            <a:chExt cx="408" cy="578"/>
          </a:xfrm>
        </p:grpSpPr>
        <p:sp>
          <p:nvSpPr>
            <p:cNvPr id="64572" name="Rectangle 60"/>
            <p:cNvSpPr>
              <a:spLocks noChangeArrowheads="1"/>
            </p:cNvSpPr>
            <p:nvPr/>
          </p:nvSpPr>
          <p:spPr bwMode="auto">
            <a:xfrm>
              <a:off x="2067" y="3204"/>
              <a:ext cx="136" cy="306"/>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4573" name="Rectangle 61"/>
            <p:cNvSpPr>
              <a:spLocks noChangeArrowheads="1"/>
            </p:cNvSpPr>
            <p:nvPr/>
          </p:nvSpPr>
          <p:spPr bwMode="auto">
            <a:xfrm>
              <a:off x="2203" y="3204"/>
              <a:ext cx="136" cy="306"/>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IR-B</a:t>
              </a:r>
            </a:p>
          </p:txBody>
        </p:sp>
        <p:sp>
          <p:nvSpPr>
            <p:cNvPr id="64574" name="Rectangle 62"/>
            <p:cNvSpPr>
              <a:spLocks noChangeArrowheads="1"/>
            </p:cNvSpPr>
            <p:nvPr/>
          </p:nvSpPr>
          <p:spPr bwMode="auto">
            <a:xfrm>
              <a:off x="2339" y="3204"/>
              <a:ext cx="136" cy="306"/>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IR-A</a:t>
              </a:r>
            </a:p>
          </p:txBody>
        </p:sp>
        <p:sp>
          <p:nvSpPr>
            <p:cNvPr id="64575" name="Rectangle 63"/>
            <p:cNvSpPr>
              <a:spLocks noChangeArrowheads="1"/>
            </p:cNvSpPr>
            <p:nvPr/>
          </p:nvSpPr>
          <p:spPr bwMode="auto">
            <a:xfrm>
              <a:off x="2067" y="2932"/>
              <a:ext cx="408" cy="27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21214</a:t>
              </a:r>
            </a:p>
            <a:p>
              <a:pPr algn="ctr"/>
              <a:r>
                <a:rPr lang="en-US" altLang="ja-JP" sz="900">
                  <a:solidFill>
                    <a:schemeClr val="bg1"/>
                  </a:solidFill>
                  <a:latin typeface="Arial" charset="0"/>
                  <a:ea typeface="MS PGothic" pitchFamily="34" charset="-128"/>
                </a:rPr>
                <a:t>IR</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grpSp>
      <p:sp>
        <p:nvSpPr>
          <p:cNvPr id="64576" name="Rectangle 64"/>
          <p:cNvSpPr>
            <a:spLocks noChangeArrowheads="1"/>
          </p:cNvSpPr>
          <p:nvPr/>
        </p:nvSpPr>
        <p:spPr bwMode="auto">
          <a:xfrm>
            <a:off x="2540000"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578" name="Rectangle 66"/>
          <p:cNvSpPr>
            <a:spLocks noChangeArrowheads="1"/>
          </p:cNvSpPr>
          <p:nvPr/>
        </p:nvSpPr>
        <p:spPr bwMode="auto">
          <a:xfrm>
            <a:off x="3322638"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579" name="Group 67"/>
          <p:cNvGrpSpPr>
            <a:grpSpLocks/>
          </p:cNvGrpSpPr>
          <p:nvPr/>
        </p:nvGrpSpPr>
        <p:grpSpPr bwMode="auto">
          <a:xfrm>
            <a:off x="3397250" y="3348038"/>
            <a:ext cx="647700" cy="1422400"/>
            <a:chOff x="2657" y="2614"/>
            <a:chExt cx="408" cy="896"/>
          </a:xfrm>
        </p:grpSpPr>
        <p:sp>
          <p:nvSpPr>
            <p:cNvPr id="64580" name="Rectangle 68"/>
            <p:cNvSpPr>
              <a:spLocks noChangeArrowheads="1"/>
            </p:cNvSpPr>
            <p:nvPr/>
          </p:nvSpPr>
          <p:spPr bwMode="auto">
            <a:xfrm>
              <a:off x="2657" y="3204"/>
              <a:ext cx="136" cy="306"/>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4581" name="Rectangle 69"/>
            <p:cNvSpPr>
              <a:spLocks noChangeArrowheads="1"/>
            </p:cNvSpPr>
            <p:nvPr/>
          </p:nvSpPr>
          <p:spPr bwMode="auto">
            <a:xfrm>
              <a:off x="2793"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WiFi</a:t>
              </a:r>
            </a:p>
          </p:txBody>
        </p:sp>
        <p:sp>
          <p:nvSpPr>
            <p:cNvPr id="64582" name="Rectangle 70"/>
            <p:cNvSpPr>
              <a:spLocks noChangeArrowheads="1"/>
            </p:cNvSpPr>
            <p:nvPr/>
          </p:nvSpPr>
          <p:spPr bwMode="auto">
            <a:xfrm>
              <a:off x="2929" y="3204"/>
              <a:ext cx="136" cy="306"/>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M5</a:t>
              </a:r>
            </a:p>
          </p:txBody>
        </p:sp>
        <p:sp>
          <p:nvSpPr>
            <p:cNvPr id="64583" name="Rectangle 71"/>
            <p:cNvSpPr>
              <a:spLocks noChangeArrowheads="1"/>
            </p:cNvSpPr>
            <p:nvPr/>
          </p:nvSpPr>
          <p:spPr bwMode="auto">
            <a:xfrm>
              <a:off x="2657" y="2932"/>
              <a:ext cx="408" cy="27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21215</a:t>
              </a:r>
            </a:p>
            <a:p>
              <a:pPr algn="ctr"/>
              <a:r>
                <a:rPr lang="en-US" altLang="ja-JP" sz="900">
                  <a:solidFill>
                    <a:schemeClr val="bg1"/>
                  </a:solidFill>
                  <a:latin typeface="Arial" charset="0"/>
                  <a:ea typeface="MS PGothic" pitchFamily="34" charset="-128"/>
                </a:rPr>
                <a:t>W-LAN</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584" name="Oval 72"/>
            <p:cNvSpPr>
              <a:spLocks noChangeArrowheads="1"/>
            </p:cNvSpPr>
            <p:nvPr/>
          </p:nvSpPr>
          <p:spPr bwMode="auto">
            <a:xfrm>
              <a:off x="2793" y="2614"/>
              <a:ext cx="165" cy="97"/>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4585" name="Rectangle 73"/>
          <p:cNvSpPr>
            <a:spLocks noChangeArrowheads="1"/>
          </p:cNvSpPr>
          <p:nvPr/>
        </p:nvSpPr>
        <p:spPr bwMode="auto">
          <a:xfrm>
            <a:off x="3332163"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587" name="Rectangle 75"/>
          <p:cNvSpPr>
            <a:spLocks noChangeArrowheads="1"/>
          </p:cNvSpPr>
          <p:nvPr/>
        </p:nvSpPr>
        <p:spPr bwMode="auto">
          <a:xfrm>
            <a:off x="4114800"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588" name="Group 76"/>
          <p:cNvGrpSpPr>
            <a:grpSpLocks/>
          </p:cNvGrpSpPr>
          <p:nvPr/>
        </p:nvGrpSpPr>
        <p:grpSpPr bwMode="auto">
          <a:xfrm>
            <a:off x="4189413" y="3348038"/>
            <a:ext cx="647700" cy="1422400"/>
            <a:chOff x="3247" y="2614"/>
            <a:chExt cx="408" cy="896"/>
          </a:xfrm>
        </p:grpSpPr>
        <p:sp>
          <p:nvSpPr>
            <p:cNvPr id="64589" name="Rectangle 77"/>
            <p:cNvSpPr>
              <a:spLocks noChangeArrowheads="1"/>
            </p:cNvSpPr>
            <p:nvPr/>
          </p:nvSpPr>
          <p:spPr bwMode="auto">
            <a:xfrm>
              <a:off x="3247"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RADAR</a:t>
              </a:r>
            </a:p>
          </p:txBody>
        </p:sp>
        <p:sp>
          <p:nvSpPr>
            <p:cNvPr id="64590" name="Rectangle 78"/>
            <p:cNvSpPr>
              <a:spLocks noChangeArrowheads="1"/>
            </p:cNvSpPr>
            <p:nvPr/>
          </p:nvSpPr>
          <p:spPr bwMode="auto">
            <a:xfrm>
              <a:off x="3383" y="3204"/>
              <a:ext cx="136" cy="306"/>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MM-J</a:t>
              </a:r>
            </a:p>
          </p:txBody>
        </p:sp>
        <p:sp>
          <p:nvSpPr>
            <p:cNvPr id="64591" name="Rectangle 79"/>
            <p:cNvSpPr>
              <a:spLocks noChangeArrowheads="1"/>
            </p:cNvSpPr>
            <p:nvPr/>
          </p:nvSpPr>
          <p:spPr bwMode="auto">
            <a:xfrm>
              <a:off x="3519" y="3204"/>
              <a:ext cx="136" cy="306"/>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vert="eaVert" wrap="none" anchor="ctr">
              <a:flatTx/>
            </a:bodyPr>
            <a:lstStyle/>
            <a:p>
              <a:pPr algn="ctr"/>
              <a:r>
                <a:rPr lang="en-GB" altLang="ja-JP" sz="900">
                  <a:solidFill>
                    <a:schemeClr val="bg1"/>
                  </a:solidFill>
                  <a:ea typeface="MS PGothic" pitchFamily="34" charset="-128"/>
                </a:rPr>
                <a:t>MM-E</a:t>
              </a:r>
            </a:p>
          </p:txBody>
        </p:sp>
        <p:sp>
          <p:nvSpPr>
            <p:cNvPr id="64592" name="Rectangle 80"/>
            <p:cNvSpPr>
              <a:spLocks noChangeArrowheads="1"/>
            </p:cNvSpPr>
            <p:nvPr/>
          </p:nvSpPr>
          <p:spPr bwMode="auto">
            <a:xfrm>
              <a:off x="3247" y="2932"/>
              <a:ext cx="408" cy="27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21216</a:t>
              </a:r>
            </a:p>
            <a:p>
              <a:pPr algn="ctr"/>
              <a:r>
                <a:rPr lang="en-US" altLang="ja-JP" sz="900">
                  <a:solidFill>
                    <a:schemeClr val="bg1"/>
                  </a:solidFill>
                  <a:latin typeface="Arial" charset="0"/>
                  <a:ea typeface="MS PGothic" pitchFamily="34" charset="-128"/>
                </a:rPr>
                <a:t>Millimeter</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593" name="Oval 81"/>
            <p:cNvSpPr>
              <a:spLocks noChangeArrowheads="1"/>
            </p:cNvSpPr>
            <p:nvPr/>
          </p:nvSpPr>
          <p:spPr bwMode="auto">
            <a:xfrm>
              <a:off x="3383" y="2614"/>
              <a:ext cx="165" cy="97"/>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4594" name="Rectangle 82"/>
          <p:cNvSpPr>
            <a:spLocks noChangeArrowheads="1"/>
          </p:cNvSpPr>
          <p:nvPr/>
        </p:nvSpPr>
        <p:spPr bwMode="auto">
          <a:xfrm>
            <a:off x="4124325"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595" name="Rectangle 83"/>
          <p:cNvSpPr>
            <a:spLocks noChangeArrowheads="1"/>
          </p:cNvSpPr>
          <p:nvPr/>
        </p:nvSpPr>
        <p:spPr bwMode="auto">
          <a:xfrm>
            <a:off x="4905375"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sp>
        <p:nvSpPr>
          <p:cNvPr id="64597" name="Rectangle 85"/>
          <p:cNvSpPr>
            <a:spLocks noChangeArrowheads="1"/>
          </p:cNvSpPr>
          <p:nvPr/>
        </p:nvSpPr>
        <p:spPr bwMode="auto">
          <a:xfrm>
            <a:off x="4981575" y="4284663"/>
            <a:ext cx="215900" cy="485775"/>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K-DSRC</a:t>
            </a:r>
          </a:p>
        </p:txBody>
      </p:sp>
      <p:sp>
        <p:nvSpPr>
          <p:cNvPr id="64598" name="Rectangle 86"/>
          <p:cNvSpPr>
            <a:spLocks noChangeArrowheads="1"/>
          </p:cNvSpPr>
          <p:nvPr/>
        </p:nvSpPr>
        <p:spPr bwMode="auto">
          <a:xfrm>
            <a:off x="5197475" y="4284663"/>
            <a:ext cx="215900" cy="485775"/>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J-DSRC</a:t>
            </a:r>
          </a:p>
        </p:txBody>
      </p:sp>
      <p:sp>
        <p:nvSpPr>
          <p:cNvPr id="64599" name="Rectangle 87"/>
          <p:cNvSpPr>
            <a:spLocks noChangeArrowheads="1"/>
          </p:cNvSpPr>
          <p:nvPr/>
        </p:nvSpPr>
        <p:spPr bwMode="auto">
          <a:xfrm>
            <a:off x="5413375" y="4284663"/>
            <a:ext cx="215900" cy="485775"/>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vert="eaVert" wrap="none" anchor="ctr">
            <a:flatTx/>
          </a:bodyPr>
          <a:lstStyle/>
          <a:p>
            <a:pPr algn="ctr"/>
            <a:r>
              <a:rPr lang="en-GB" altLang="ja-JP" sz="900">
                <a:solidFill>
                  <a:schemeClr val="bg1"/>
                </a:solidFill>
                <a:ea typeface="MS PGothic" pitchFamily="34" charset="-128"/>
              </a:rPr>
              <a:t>C-DSRC</a:t>
            </a:r>
          </a:p>
        </p:txBody>
      </p:sp>
      <p:sp>
        <p:nvSpPr>
          <p:cNvPr id="64600" name="Rectangle 88"/>
          <p:cNvSpPr>
            <a:spLocks noChangeArrowheads="1"/>
          </p:cNvSpPr>
          <p:nvPr/>
        </p:nvSpPr>
        <p:spPr bwMode="auto">
          <a:xfrm>
            <a:off x="4981575" y="3995738"/>
            <a:ext cx="647700" cy="288925"/>
          </a:xfrm>
          <a:prstGeom prst="rect">
            <a:avLst/>
          </a:prstGeom>
          <a:solidFill>
            <a:srgbClr val="808080"/>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808080"/>
            </a:extrusionClr>
          </a:sp3d>
        </p:spPr>
        <p:txBody>
          <a:bodyPr wrap="none" anchor="ctr">
            <a:flatTx/>
          </a:bodyPr>
          <a:lstStyle/>
          <a:p>
            <a:pPr algn="ctr"/>
            <a:r>
              <a:rPr lang="en-US" altLang="ja-JP" sz="900">
                <a:solidFill>
                  <a:schemeClr val="bg1"/>
                </a:solidFill>
                <a:latin typeface="Arial" charset="0"/>
                <a:ea typeface="MS PGothic" pitchFamily="34" charset="-128"/>
              </a:rPr>
              <a:t>DSRC </a:t>
            </a:r>
          </a:p>
          <a:p>
            <a:pPr algn="ctr"/>
            <a:r>
              <a:rPr lang="en-US" altLang="ja-JP" sz="900">
                <a:solidFill>
                  <a:schemeClr val="bg1"/>
                </a:solidFill>
                <a:latin typeface="Arial" charset="0"/>
                <a:ea typeface="MS PGothic" pitchFamily="34" charset="-128"/>
              </a:rPr>
              <a:t>ISO15628</a:t>
            </a:r>
            <a:endParaRPr lang="en-GB" altLang="ja-JP" sz="1000">
              <a:solidFill>
                <a:schemeClr val="bg1"/>
              </a:solidFill>
              <a:ea typeface="MS PGothic" pitchFamily="34" charset="-128"/>
            </a:endParaRPr>
          </a:p>
        </p:txBody>
      </p:sp>
      <p:sp>
        <p:nvSpPr>
          <p:cNvPr id="64601" name="Rectangle 89"/>
          <p:cNvSpPr>
            <a:spLocks noChangeArrowheads="1"/>
          </p:cNvSpPr>
          <p:nvPr/>
        </p:nvSpPr>
        <p:spPr bwMode="auto">
          <a:xfrm>
            <a:off x="4981575" y="3871913"/>
            <a:ext cx="647700" cy="123825"/>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24103</a:t>
            </a:r>
            <a:endParaRPr lang="en-GB" sz="900">
              <a:solidFill>
                <a:schemeClr val="bg1"/>
              </a:solidFill>
              <a:ea typeface="MS PGothic" pitchFamily="34" charset="-128"/>
            </a:endParaRPr>
          </a:p>
        </p:txBody>
      </p:sp>
      <p:sp>
        <p:nvSpPr>
          <p:cNvPr id="64602" name="Oval 90"/>
          <p:cNvSpPr>
            <a:spLocks noChangeArrowheads="1"/>
          </p:cNvSpPr>
          <p:nvPr/>
        </p:nvSpPr>
        <p:spPr bwMode="auto">
          <a:xfrm>
            <a:off x="5197475" y="3348038"/>
            <a:ext cx="261938" cy="153987"/>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603" name="Rectangle 91"/>
          <p:cNvSpPr>
            <a:spLocks noChangeArrowheads="1"/>
          </p:cNvSpPr>
          <p:nvPr/>
        </p:nvSpPr>
        <p:spPr bwMode="auto">
          <a:xfrm>
            <a:off x="4914900"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605" name="Rectangle 93"/>
          <p:cNvSpPr>
            <a:spLocks noChangeArrowheads="1"/>
          </p:cNvSpPr>
          <p:nvPr/>
        </p:nvSpPr>
        <p:spPr bwMode="auto">
          <a:xfrm>
            <a:off x="5697538"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606" name="Group 94"/>
          <p:cNvGrpSpPr>
            <a:grpSpLocks/>
          </p:cNvGrpSpPr>
          <p:nvPr/>
        </p:nvGrpSpPr>
        <p:grpSpPr bwMode="auto">
          <a:xfrm>
            <a:off x="5773738" y="3348038"/>
            <a:ext cx="647700" cy="1422400"/>
            <a:chOff x="4426" y="2614"/>
            <a:chExt cx="408" cy="896"/>
          </a:xfrm>
        </p:grpSpPr>
        <p:sp>
          <p:nvSpPr>
            <p:cNvPr id="64607" name="Rectangle 95"/>
            <p:cNvSpPr>
              <a:spLocks noChangeArrowheads="1"/>
            </p:cNvSpPr>
            <p:nvPr/>
          </p:nvSpPr>
          <p:spPr bwMode="auto">
            <a:xfrm>
              <a:off x="4426"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4608" name="Rectangle 96"/>
            <p:cNvSpPr>
              <a:spLocks noChangeArrowheads="1"/>
            </p:cNvSpPr>
            <p:nvPr/>
          </p:nvSpPr>
          <p:spPr bwMode="auto">
            <a:xfrm>
              <a:off x="4562"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700">
                  <a:solidFill>
                    <a:schemeClr val="bg1"/>
                  </a:solidFill>
                  <a:ea typeface="MS PGothic" pitchFamily="34" charset="-128"/>
                </a:rPr>
                <a:t>HC-SDMA</a:t>
              </a:r>
            </a:p>
          </p:txBody>
        </p:sp>
        <p:sp>
          <p:nvSpPr>
            <p:cNvPr id="64609" name="Rectangle 97"/>
            <p:cNvSpPr>
              <a:spLocks noChangeArrowheads="1"/>
            </p:cNvSpPr>
            <p:nvPr/>
          </p:nvSpPr>
          <p:spPr bwMode="auto">
            <a:xfrm>
              <a:off x="4698"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WiMAX</a:t>
              </a:r>
            </a:p>
          </p:txBody>
        </p:sp>
        <p:sp>
          <p:nvSpPr>
            <p:cNvPr id="64610" name="Rectangle 98"/>
            <p:cNvSpPr>
              <a:spLocks noChangeArrowheads="1"/>
            </p:cNvSpPr>
            <p:nvPr/>
          </p:nvSpPr>
          <p:spPr bwMode="auto">
            <a:xfrm>
              <a:off x="4426" y="2932"/>
              <a:ext cx="408" cy="27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24xxx</a:t>
              </a:r>
            </a:p>
            <a:p>
              <a:pPr algn="ctr"/>
              <a:r>
                <a:rPr lang="en-US" altLang="ja-JP" sz="900">
                  <a:solidFill>
                    <a:schemeClr val="bg1"/>
                  </a:solidFill>
                  <a:latin typeface="Arial" charset="0"/>
                  <a:ea typeface="MS PGothic" pitchFamily="34" charset="-128"/>
                </a:rPr>
                <a:t>W-MAN</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611" name="Oval 99"/>
            <p:cNvSpPr>
              <a:spLocks noChangeArrowheads="1"/>
            </p:cNvSpPr>
            <p:nvPr/>
          </p:nvSpPr>
          <p:spPr bwMode="auto">
            <a:xfrm>
              <a:off x="4562" y="2614"/>
              <a:ext cx="165" cy="97"/>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4612" name="Rectangle 100"/>
          <p:cNvSpPr>
            <a:spLocks noChangeArrowheads="1"/>
          </p:cNvSpPr>
          <p:nvPr/>
        </p:nvSpPr>
        <p:spPr bwMode="auto">
          <a:xfrm>
            <a:off x="5707063"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614" name="Rectangle 102"/>
          <p:cNvSpPr>
            <a:spLocks noChangeArrowheads="1"/>
          </p:cNvSpPr>
          <p:nvPr/>
        </p:nvSpPr>
        <p:spPr bwMode="auto">
          <a:xfrm>
            <a:off x="6494463"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615" name="Group 103"/>
          <p:cNvGrpSpPr>
            <a:grpSpLocks/>
          </p:cNvGrpSpPr>
          <p:nvPr/>
        </p:nvGrpSpPr>
        <p:grpSpPr bwMode="auto">
          <a:xfrm>
            <a:off x="6565900" y="3348038"/>
            <a:ext cx="647700" cy="1422400"/>
            <a:chOff x="5012" y="2614"/>
            <a:chExt cx="408" cy="896"/>
          </a:xfrm>
        </p:grpSpPr>
        <p:sp>
          <p:nvSpPr>
            <p:cNvPr id="64616" name="Rectangle 104"/>
            <p:cNvSpPr>
              <a:spLocks noChangeArrowheads="1"/>
            </p:cNvSpPr>
            <p:nvPr/>
          </p:nvSpPr>
          <p:spPr bwMode="auto">
            <a:xfrm>
              <a:off x="5012"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4617" name="Rectangle 105"/>
            <p:cNvSpPr>
              <a:spLocks noChangeArrowheads="1"/>
            </p:cNvSpPr>
            <p:nvPr/>
          </p:nvSpPr>
          <p:spPr bwMode="auto">
            <a:xfrm>
              <a:off x="5148"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DAB</a:t>
              </a:r>
            </a:p>
          </p:txBody>
        </p:sp>
        <p:sp>
          <p:nvSpPr>
            <p:cNvPr id="64618" name="Rectangle 106"/>
            <p:cNvSpPr>
              <a:spLocks noChangeArrowheads="1"/>
            </p:cNvSpPr>
            <p:nvPr/>
          </p:nvSpPr>
          <p:spPr bwMode="auto">
            <a:xfrm>
              <a:off x="5284"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GPS</a:t>
              </a:r>
            </a:p>
          </p:txBody>
        </p:sp>
        <p:sp>
          <p:nvSpPr>
            <p:cNvPr id="64619" name="Rectangle 107"/>
            <p:cNvSpPr>
              <a:spLocks noChangeArrowheads="1"/>
            </p:cNvSpPr>
            <p:nvPr/>
          </p:nvSpPr>
          <p:spPr bwMode="auto">
            <a:xfrm>
              <a:off x="5012" y="2932"/>
              <a:ext cx="408" cy="27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24xxx</a:t>
              </a:r>
            </a:p>
            <a:p>
              <a:pPr algn="ctr"/>
              <a:r>
                <a:rPr lang="en-US" altLang="ja-JP" sz="900">
                  <a:solidFill>
                    <a:schemeClr val="bg1"/>
                  </a:solidFill>
                  <a:latin typeface="Arial" charset="0"/>
                  <a:ea typeface="MS PGothic" pitchFamily="34" charset="-128"/>
                </a:rPr>
                <a:t>Broadcast</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620" name="Oval 108"/>
            <p:cNvSpPr>
              <a:spLocks noChangeArrowheads="1"/>
            </p:cNvSpPr>
            <p:nvPr/>
          </p:nvSpPr>
          <p:spPr bwMode="auto">
            <a:xfrm>
              <a:off x="5148" y="2614"/>
              <a:ext cx="165" cy="97"/>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4621" name="Rectangle 109"/>
          <p:cNvSpPr>
            <a:spLocks noChangeArrowheads="1"/>
          </p:cNvSpPr>
          <p:nvPr/>
        </p:nvSpPr>
        <p:spPr bwMode="auto">
          <a:xfrm>
            <a:off x="6503988"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623" name="Rectangle 111"/>
          <p:cNvSpPr>
            <a:spLocks noChangeArrowheads="1"/>
          </p:cNvSpPr>
          <p:nvPr/>
        </p:nvSpPr>
        <p:spPr bwMode="auto">
          <a:xfrm>
            <a:off x="7281863"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624" name="Group 112"/>
          <p:cNvGrpSpPr>
            <a:grpSpLocks/>
          </p:cNvGrpSpPr>
          <p:nvPr/>
        </p:nvGrpSpPr>
        <p:grpSpPr bwMode="auto">
          <a:xfrm>
            <a:off x="7358063" y="3348038"/>
            <a:ext cx="647700" cy="1422400"/>
            <a:chOff x="5012" y="2614"/>
            <a:chExt cx="408" cy="896"/>
          </a:xfrm>
        </p:grpSpPr>
        <p:sp>
          <p:nvSpPr>
            <p:cNvPr id="64625" name="Rectangle 113"/>
            <p:cNvSpPr>
              <a:spLocks noChangeArrowheads="1"/>
            </p:cNvSpPr>
            <p:nvPr/>
          </p:nvSpPr>
          <p:spPr bwMode="auto">
            <a:xfrm>
              <a:off x="5012"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t>
              </a:r>
            </a:p>
          </p:txBody>
        </p:sp>
        <p:sp>
          <p:nvSpPr>
            <p:cNvPr id="64626" name="Rectangle 114"/>
            <p:cNvSpPr>
              <a:spLocks noChangeArrowheads="1"/>
            </p:cNvSpPr>
            <p:nvPr/>
          </p:nvSpPr>
          <p:spPr bwMode="auto">
            <a:xfrm>
              <a:off x="5148"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W-USB</a:t>
              </a:r>
            </a:p>
          </p:txBody>
        </p:sp>
        <p:sp>
          <p:nvSpPr>
            <p:cNvPr id="64627" name="Rectangle 115"/>
            <p:cNvSpPr>
              <a:spLocks noChangeArrowheads="1"/>
            </p:cNvSpPr>
            <p:nvPr/>
          </p:nvSpPr>
          <p:spPr bwMode="auto">
            <a:xfrm>
              <a:off x="5284"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BlueT</a:t>
              </a:r>
            </a:p>
          </p:txBody>
        </p:sp>
        <p:sp>
          <p:nvSpPr>
            <p:cNvPr id="64628" name="Rectangle 116"/>
            <p:cNvSpPr>
              <a:spLocks noChangeArrowheads="1"/>
            </p:cNvSpPr>
            <p:nvPr/>
          </p:nvSpPr>
          <p:spPr bwMode="auto">
            <a:xfrm>
              <a:off x="5012" y="2932"/>
              <a:ext cx="408" cy="27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24xxx</a:t>
              </a:r>
            </a:p>
            <a:p>
              <a:pPr algn="ctr"/>
              <a:r>
                <a:rPr lang="en-US" altLang="ja-JP" sz="900">
                  <a:solidFill>
                    <a:schemeClr val="bg1"/>
                  </a:solidFill>
                  <a:latin typeface="Arial" charset="0"/>
                  <a:ea typeface="MS PGothic" pitchFamily="34" charset="-128"/>
                </a:rPr>
                <a:t>PAN</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629" name="Oval 117"/>
            <p:cNvSpPr>
              <a:spLocks noChangeArrowheads="1"/>
            </p:cNvSpPr>
            <p:nvPr/>
          </p:nvSpPr>
          <p:spPr bwMode="auto">
            <a:xfrm>
              <a:off x="5148" y="2614"/>
              <a:ext cx="165" cy="97"/>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4630" name="Rectangle 118"/>
          <p:cNvSpPr>
            <a:spLocks noChangeArrowheads="1"/>
          </p:cNvSpPr>
          <p:nvPr/>
        </p:nvSpPr>
        <p:spPr bwMode="auto">
          <a:xfrm>
            <a:off x="7291388"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632" name="Rectangle 120"/>
          <p:cNvSpPr>
            <a:spLocks noChangeArrowheads="1"/>
          </p:cNvSpPr>
          <p:nvPr/>
        </p:nvSpPr>
        <p:spPr bwMode="auto">
          <a:xfrm>
            <a:off x="8069263" y="3787775"/>
            <a:ext cx="69850" cy="982663"/>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vert="eaVert" wrap="none" anchor="ctr">
            <a:flatTx/>
          </a:bodyPr>
          <a:lstStyle/>
          <a:p>
            <a:pPr algn="ctr"/>
            <a:endParaRPr lang="en-US" sz="900">
              <a:solidFill>
                <a:schemeClr val="bg1"/>
              </a:solidFill>
              <a:ea typeface="MS PGothic" pitchFamily="34" charset="-128"/>
            </a:endParaRPr>
          </a:p>
        </p:txBody>
      </p:sp>
      <p:grpSp>
        <p:nvGrpSpPr>
          <p:cNvPr id="64633" name="Group 121"/>
          <p:cNvGrpSpPr>
            <a:grpSpLocks/>
          </p:cNvGrpSpPr>
          <p:nvPr/>
        </p:nvGrpSpPr>
        <p:grpSpPr bwMode="auto">
          <a:xfrm>
            <a:off x="8145463" y="3348038"/>
            <a:ext cx="647700" cy="1422400"/>
            <a:chOff x="5012" y="2614"/>
            <a:chExt cx="408" cy="896"/>
          </a:xfrm>
        </p:grpSpPr>
        <p:sp>
          <p:nvSpPr>
            <p:cNvPr id="64634" name="Rectangle 122"/>
            <p:cNvSpPr>
              <a:spLocks noChangeArrowheads="1"/>
            </p:cNvSpPr>
            <p:nvPr/>
          </p:nvSpPr>
          <p:spPr bwMode="auto">
            <a:xfrm>
              <a:off x="5012"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Ether</a:t>
              </a:r>
            </a:p>
          </p:txBody>
        </p:sp>
        <p:sp>
          <p:nvSpPr>
            <p:cNvPr id="64635" name="Rectangle 123"/>
            <p:cNvSpPr>
              <a:spLocks noChangeArrowheads="1"/>
            </p:cNvSpPr>
            <p:nvPr/>
          </p:nvSpPr>
          <p:spPr bwMode="auto">
            <a:xfrm>
              <a:off x="5148"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AMIC</a:t>
              </a:r>
            </a:p>
          </p:txBody>
        </p:sp>
        <p:sp>
          <p:nvSpPr>
            <p:cNvPr id="64636" name="Rectangle 124"/>
            <p:cNvSpPr>
              <a:spLocks noChangeArrowheads="1"/>
            </p:cNvSpPr>
            <p:nvPr/>
          </p:nvSpPr>
          <p:spPr bwMode="auto">
            <a:xfrm>
              <a:off x="5284" y="3204"/>
              <a:ext cx="136" cy="306"/>
            </a:xfrm>
            <a:prstGeom prst="rect">
              <a:avLst/>
            </a:prstGeom>
            <a:solidFill>
              <a:schemeClr val="bg2"/>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vert="eaVert" wrap="none" anchor="ctr">
              <a:flatTx/>
            </a:bodyPr>
            <a:lstStyle/>
            <a:p>
              <a:pPr algn="ctr"/>
              <a:r>
                <a:rPr lang="en-GB" altLang="ja-JP" sz="900">
                  <a:solidFill>
                    <a:schemeClr val="bg1"/>
                  </a:solidFill>
                  <a:ea typeface="MS PGothic" pitchFamily="34" charset="-128"/>
                </a:rPr>
                <a:t>CAN</a:t>
              </a:r>
            </a:p>
          </p:txBody>
        </p:sp>
        <p:sp>
          <p:nvSpPr>
            <p:cNvPr id="64637" name="Rectangle 125"/>
            <p:cNvSpPr>
              <a:spLocks noChangeArrowheads="1"/>
            </p:cNvSpPr>
            <p:nvPr/>
          </p:nvSpPr>
          <p:spPr bwMode="auto">
            <a:xfrm>
              <a:off x="5012" y="2932"/>
              <a:ext cx="408" cy="272"/>
            </a:xfrm>
            <a:prstGeom prst="rect">
              <a:avLst/>
            </a:prstGeom>
            <a:solidFill>
              <a:schemeClr val="fo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a:r>
                <a:rPr lang="en-US" altLang="ja-JP" sz="900">
                  <a:solidFill>
                    <a:schemeClr val="bg1"/>
                  </a:solidFill>
                  <a:latin typeface="Arial" charset="0"/>
                  <a:ea typeface="MS PGothic" pitchFamily="34" charset="-128"/>
                </a:rPr>
                <a:t>ISO 24xxx</a:t>
              </a:r>
            </a:p>
            <a:p>
              <a:pPr algn="ctr"/>
              <a:r>
                <a:rPr lang="en-US" altLang="ja-JP" sz="900">
                  <a:solidFill>
                    <a:schemeClr val="bg1"/>
                  </a:solidFill>
                  <a:latin typeface="Arial" charset="0"/>
                  <a:ea typeface="MS PGothic" pitchFamily="34" charset="-128"/>
                </a:rPr>
                <a:t>Wired</a:t>
              </a:r>
            </a:p>
            <a:p>
              <a:pPr algn="ctr"/>
              <a:r>
                <a:rPr lang="en-US" altLang="ja-JP" sz="900">
                  <a:solidFill>
                    <a:schemeClr val="bg1"/>
                  </a:solidFill>
                  <a:latin typeface="Arial" charset="0"/>
                  <a:ea typeface="MS PGothic" pitchFamily="34" charset="-128"/>
                </a:rPr>
                <a:t>Manager</a:t>
              </a:r>
              <a:endParaRPr lang="en-GB" altLang="ja-JP" sz="1000">
                <a:solidFill>
                  <a:schemeClr val="bg1"/>
                </a:solidFill>
                <a:ea typeface="MS PGothic" pitchFamily="34" charset="-128"/>
              </a:endParaRPr>
            </a:p>
          </p:txBody>
        </p:sp>
        <p:sp>
          <p:nvSpPr>
            <p:cNvPr id="64638" name="Oval 126"/>
            <p:cNvSpPr>
              <a:spLocks noChangeArrowheads="1"/>
            </p:cNvSpPr>
            <p:nvPr/>
          </p:nvSpPr>
          <p:spPr bwMode="auto">
            <a:xfrm>
              <a:off x="5148" y="2614"/>
              <a:ext cx="165" cy="97"/>
            </a:xfrm>
            <a:prstGeom prst="ellipse">
              <a:avLst/>
            </a:prstGeom>
            <a:solidFill>
              <a:srgbClr val="FF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grpSp>
      <p:sp>
        <p:nvSpPr>
          <p:cNvPr id="64639" name="Rectangle 127"/>
          <p:cNvSpPr>
            <a:spLocks noChangeArrowheads="1"/>
          </p:cNvSpPr>
          <p:nvPr/>
        </p:nvSpPr>
        <p:spPr bwMode="auto">
          <a:xfrm>
            <a:off x="8078788" y="3689350"/>
            <a:ext cx="714375" cy="165100"/>
          </a:xfrm>
          <a:prstGeom prst="rect">
            <a:avLst/>
          </a:prstGeom>
          <a:solidFill>
            <a:srgbClr val="00FFCC"/>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a:r>
              <a:rPr lang="en-US" altLang="ja-JP" sz="900">
                <a:solidFill>
                  <a:schemeClr val="bg1"/>
                </a:solidFill>
                <a:latin typeface="Arial" charset="0"/>
                <a:ea typeface="MS PGothic" pitchFamily="34" charset="-128"/>
              </a:rPr>
              <a:t>ISO 21218</a:t>
            </a:r>
            <a:endParaRPr lang="en-GB" sz="900">
              <a:solidFill>
                <a:schemeClr val="bg1"/>
              </a:solidFill>
              <a:ea typeface="MS PGothic" pitchFamily="34" charset="-128"/>
            </a:endParaRPr>
          </a:p>
        </p:txBody>
      </p:sp>
      <p:sp>
        <p:nvSpPr>
          <p:cNvPr id="64642" name="Oval 130"/>
          <p:cNvSpPr>
            <a:spLocks noChangeArrowheads="1"/>
          </p:cNvSpPr>
          <p:nvPr/>
        </p:nvSpPr>
        <p:spPr bwMode="auto">
          <a:xfrm>
            <a:off x="2816225" y="2401888"/>
            <a:ext cx="261938" cy="152400"/>
          </a:xfrm>
          <a:prstGeom prst="ellipse">
            <a:avLst/>
          </a:prstGeom>
          <a:solidFill>
            <a:srgbClr val="CC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645" name="Oval 133"/>
          <p:cNvSpPr>
            <a:spLocks noChangeArrowheads="1"/>
          </p:cNvSpPr>
          <p:nvPr/>
        </p:nvSpPr>
        <p:spPr bwMode="auto">
          <a:xfrm>
            <a:off x="881063" y="5943600"/>
            <a:ext cx="261937" cy="152400"/>
          </a:xfrm>
          <a:prstGeom prst="ellipse">
            <a:avLst/>
          </a:prstGeom>
          <a:solidFill>
            <a:srgbClr val="CC0000"/>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646" name="Oval 134"/>
          <p:cNvSpPr>
            <a:spLocks noChangeArrowheads="1"/>
          </p:cNvSpPr>
          <p:nvPr/>
        </p:nvSpPr>
        <p:spPr bwMode="auto">
          <a:xfrm>
            <a:off x="3168650" y="5943600"/>
            <a:ext cx="260350" cy="150813"/>
          </a:xfrm>
          <a:prstGeom prst="ellipse">
            <a:avLst/>
          </a:prstGeom>
          <a:solidFill>
            <a:schemeClr val="accent2"/>
          </a:solidFill>
          <a:ln w="9525">
            <a:solidFill>
              <a:schemeClr val="tx1"/>
            </a:solidFill>
            <a:round/>
            <a:headEnd/>
            <a:tailEnd/>
          </a:ln>
          <a:effectLst/>
        </p:spPr>
        <p:txBody>
          <a:bodyPr wrap="none" anchor="ctr"/>
          <a:lstStyle/>
          <a:p>
            <a:pPr algn="ctr"/>
            <a:r>
              <a:rPr lang="nb-NO" sz="700" b="0">
                <a:solidFill>
                  <a:schemeClr val="bg1"/>
                </a:solidFill>
                <a:latin typeface="Arial Black" pitchFamily="34" charset="0"/>
                <a:ea typeface="MS PGothic" pitchFamily="34" charset="-128"/>
              </a:rPr>
              <a:t>SAP</a:t>
            </a:r>
            <a:endParaRPr lang="en-GB" sz="700" b="0">
              <a:solidFill>
                <a:schemeClr val="bg1"/>
              </a:solidFill>
              <a:latin typeface="Arial Black" pitchFamily="34" charset="0"/>
              <a:ea typeface="MS PGothic" pitchFamily="34" charset="-128"/>
            </a:endParaRPr>
          </a:p>
        </p:txBody>
      </p:sp>
      <p:sp>
        <p:nvSpPr>
          <p:cNvPr id="64647" name="Text Box 135"/>
          <p:cNvSpPr txBox="1">
            <a:spLocks noChangeArrowheads="1"/>
          </p:cNvSpPr>
          <p:nvPr/>
        </p:nvSpPr>
        <p:spPr bwMode="auto">
          <a:xfrm>
            <a:off x="1225550" y="5867400"/>
            <a:ext cx="1212850" cy="366713"/>
          </a:xfrm>
          <a:prstGeom prst="rect">
            <a:avLst/>
          </a:prstGeom>
          <a:noFill/>
          <a:ln w="9525">
            <a:noFill/>
            <a:miter lim="800000"/>
            <a:headEnd/>
            <a:tailEnd/>
          </a:ln>
          <a:effectLst/>
        </p:spPr>
        <p:txBody>
          <a:bodyPr wrap="none">
            <a:spAutoFit/>
          </a:bodyPr>
          <a:lstStyle/>
          <a:p>
            <a:r>
              <a:rPr lang="en-GB" sz="1800">
                <a:latin typeface="Arial" charset="0"/>
              </a:rPr>
              <a:t>Data SAP</a:t>
            </a:r>
          </a:p>
        </p:txBody>
      </p:sp>
      <p:sp>
        <p:nvSpPr>
          <p:cNvPr id="64648" name="Text Box 136"/>
          <p:cNvSpPr txBox="1">
            <a:spLocks noChangeArrowheads="1"/>
          </p:cNvSpPr>
          <p:nvPr/>
        </p:nvSpPr>
        <p:spPr bwMode="auto">
          <a:xfrm>
            <a:off x="3600450" y="5867400"/>
            <a:ext cx="2114550" cy="366713"/>
          </a:xfrm>
          <a:prstGeom prst="rect">
            <a:avLst/>
          </a:prstGeom>
          <a:noFill/>
          <a:ln w="9525">
            <a:noFill/>
            <a:miter lim="800000"/>
            <a:headEnd/>
            <a:tailEnd/>
          </a:ln>
          <a:effectLst/>
        </p:spPr>
        <p:txBody>
          <a:bodyPr wrap="none">
            <a:spAutoFit/>
          </a:bodyPr>
          <a:lstStyle/>
          <a:p>
            <a:r>
              <a:rPr lang="en-GB" sz="1800">
                <a:latin typeface="Arial" charset="0"/>
              </a:rPr>
              <a:t>Management SAP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r>
              <a:rPr lang="en-US" smtClean="0"/>
              <a:t>ITS-S / WAVE Device Manufacturers</a:t>
            </a:r>
            <a:br>
              <a:rPr lang="en-US" smtClean="0"/>
            </a:br>
            <a:r>
              <a:rPr lang="en-US" smtClean="0"/>
              <a:t>(w/ one or more 802.11 CIs)</a:t>
            </a:r>
          </a:p>
        </p:txBody>
      </p:sp>
      <p:sp>
        <p:nvSpPr>
          <p:cNvPr id="65539" name="Content Placeholder 2"/>
          <p:cNvSpPr>
            <a:spLocks noGrp="1"/>
          </p:cNvSpPr>
          <p:nvPr>
            <p:ph idx="4294967295"/>
          </p:nvPr>
        </p:nvSpPr>
        <p:spPr>
          <a:xfrm>
            <a:off x="685800" y="2057400"/>
            <a:ext cx="3505200" cy="3733800"/>
          </a:xfrm>
        </p:spPr>
        <p:txBody>
          <a:bodyPr/>
          <a:lstStyle/>
          <a:p>
            <a:r>
              <a:rPr lang="en-US" smtClean="0"/>
              <a:t>AradaSystems</a:t>
            </a:r>
          </a:p>
          <a:p>
            <a:r>
              <a:rPr lang="en-US" smtClean="0"/>
              <a:t>Autotalks</a:t>
            </a:r>
          </a:p>
          <a:p>
            <a:r>
              <a:rPr lang="en-US" smtClean="0"/>
              <a:t>Cohda Wireless </a:t>
            </a:r>
          </a:p>
          <a:p>
            <a:r>
              <a:rPr lang="en-US" smtClean="0"/>
              <a:t>Commsignia</a:t>
            </a:r>
          </a:p>
          <a:p>
            <a:r>
              <a:rPr lang="en-US" smtClean="0"/>
              <a:t>Denso</a:t>
            </a:r>
          </a:p>
          <a:p>
            <a:r>
              <a:rPr lang="en-US" smtClean="0"/>
              <a:t>Essys</a:t>
            </a:r>
          </a:p>
          <a:p>
            <a:r>
              <a:rPr lang="en-US" smtClean="0"/>
              <a:t>Imtech</a:t>
            </a:r>
          </a:p>
          <a:p>
            <a:r>
              <a:rPr lang="en-US" smtClean="0"/>
              <a:t>ITRI</a:t>
            </a:r>
          </a:p>
          <a:p>
            <a:pPr>
              <a:buFontTx/>
              <a:buNone/>
            </a:pPr>
            <a:endParaRPr lang="en-US" smtClean="0"/>
          </a:p>
        </p:txBody>
      </p:sp>
      <p:sp>
        <p:nvSpPr>
          <p:cNvPr id="65540"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5541"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5542"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84799A06-10A6-424E-B6A0-CD092FD995F0}" type="slidenum">
              <a:rPr lang="en-US" sz="1200" b="0"/>
              <a:pPr algn="ctr" eaLnBrk="0" hangingPunct="0"/>
              <a:t>22</a:t>
            </a:fld>
            <a:endParaRPr lang="en-US" sz="1200" b="0"/>
          </a:p>
        </p:txBody>
      </p:sp>
      <p:sp>
        <p:nvSpPr>
          <p:cNvPr id="65543" name="Content Placeholder 2"/>
          <p:cNvSpPr>
            <a:spLocks/>
          </p:cNvSpPr>
          <p:nvPr/>
        </p:nvSpPr>
        <p:spPr bwMode="auto">
          <a:xfrm>
            <a:off x="5486400" y="2057400"/>
            <a:ext cx="3505200" cy="335280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US"/>
              <a:t>Kapsch</a:t>
            </a:r>
          </a:p>
          <a:p>
            <a:pPr marL="342900" indent="-342900" eaLnBrk="0" hangingPunct="0">
              <a:spcBef>
                <a:spcPct val="20000"/>
              </a:spcBef>
              <a:buFontTx/>
              <a:buChar char="•"/>
            </a:pPr>
            <a:r>
              <a:rPr lang="en-US"/>
              <a:t>Lesswire</a:t>
            </a:r>
          </a:p>
          <a:p>
            <a:pPr marL="342900" indent="-342900" eaLnBrk="0" hangingPunct="0">
              <a:spcBef>
                <a:spcPct val="20000"/>
              </a:spcBef>
              <a:buFontTx/>
              <a:buChar char="•"/>
            </a:pPr>
            <a:r>
              <a:rPr lang="en-US"/>
              <a:t>Q-Free</a:t>
            </a:r>
          </a:p>
          <a:p>
            <a:pPr marL="342900" indent="-342900" eaLnBrk="0" hangingPunct="0">
              <a:spcBef>
                <a:spcPct val="20000"/>
              </a:spcBef>
              <a:buFontTx/>
              <a:buChar char="•"/>
            </a:pPr>
            <a:r>
              <a:rPr lang="en-US"/>
              <a:t>Ranix</a:t>
            </a:r>
          </a:p>
          <a:p>
            <a:pPr marL="342900" indent="-342900" eaLnBrk="0" hangingPunct="0">
              <a:spcBef>
                <a:spcPct val="20000"/>
              </a:spcBef>
              <a:buFontTx/>
              <a:buChar char="•"/>
            </a:pPr>
            <a:r>
              <a:rPr lang="en-US"/>
              <a:t>Savari Networks</a:t>
            </a:r>
          </a:p>
          <a:p>
            <a:pPr marL="342900" indent="-342900" eaLnBrk="0" hangingPunct="0">
              <a:spcBef>
                <a:spcPct val="20000"/>
              </a:spcBef>
              <a:buFontTx/>
              <a:buChar char="•"/>
            </a:pPr>
            <a:r>
              <a:rPr lang="en-US"/>
              <a:t>…</a:t>
            </a:r>
          </a:p>
          <a:p>
            <a:pPr marL="342900" indent="-342900" eaLnBrk="0" hangingPunct="0">
              <a:spcBef>
                <a:spcPct val="20000"/>
              </a:spcBef>
              <a:buFontTx/>
              <a:buChar cha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r>
              <a:rPr lang="en-US" smtClean="0"/>
              <a:t>For More Information</a:t>
            </a:r>
          </a:p>
        </p:txBody>
      </p:sp>
      <p:sp>
        <p:nvSpPr>
          <p:cNvPr id="66563" name="Content Placeholder 2"/>
          <p:cNvSpPr>
            <a:spLocks noGrp="1"/>
          </p:cNvSpPr>
          <p:nvPr>
            <p:ph idx="4294967295"/>
          </p:nvPr>
        </p:nvSpPr>
        <p:spPr/>
        <p:txBody>
          <a:bodyPr/>
          <a:lstStyle/>
          <a:p>
            <a:r>
              <a:rPr lang="en-US" smtClean="0">
                <a:hlinkClick r:id="rId2"/>
              </a:rPr>
              <a:t>http://its-standards.info</a:t>
            </a:r>
            <a:endParaRPr lang="en-US" smtClean="0"/>
          </a:p>
          <a:p>
            <a:r>
              <a:rPr lang="en-US" smtClean="0">
                <a:hlinkClick r:id="rId3"/>
              </a:rPr>
              <a:t>http://www.iteris.com/cvria</a:t>
            </a:r>
            <a:endParaRPr lang="en-US" smtClean="0"/>
          </a:p>
          <a:p>
            <a:r>
              <a:rPr lang="en-US" smtClean="0">
                <a:hlinkClick r:id="rId4"/>
              </a:rPr>
              <a:t>http://www.its.dot.gov</a:t>
            </a:r>
            <a:endParaRPr lang="en-US" smtClean="0"/>
          </a:p>
          <a:p>
            <a:endParaRPr lang="en-US" smtClean="0"/>
          </a:p>
        </p:txBody>
      </p:sp>
      <p:sp>
        <p:nvSpPr>
          <p:cNvPr id="66564" name="Date Placeholder 3"/>
          <p:cNvSpPr txBox="1">
            <a:spLocks noGrp="1"/>
          </p:cNvSpPr>
          <p:nvPr/>
        </p:nvSpPr>
        <p:spPr bwMode="auto">
          <a:xfrm>
            <a:off x="696913" y="333375"/>
            <a:ext cx="955675" cy="276225"/>
          </a:xfrm>
          <a:prstGeom prst="rect">
            <a:avLst/>
          </a:prstGeom>
          <a:noFill/>
          <a:ln w="9525">
            <a:noFill/>
            <a:miter lim="800000"/>
            <a:headEnd/>
            <a:tailEnd/>
          </a:ln>
        </p:spPr>
        <p:txBody>
          <a:bodyPr wrap="none" lIns="0" tIns="0" rIns="0" bIns="0" anchor="b">
            <a:spAutoFit/>
          </a:bodyPr>
          <a:lstStyle/>
          <a:p>
            <a:pPr eaLnBrk="0" hangingPunct="0"/>
            <a:r>
              <a:rPr lang="en-US" sz="1800"/>
              <a:t>July 2015</a:t>
            </a:r>
          </a:p>
        </p:txBody>
      </p:sp>
      <p:sp>
        <p:nvSpPr>
          <p:cNvPr id="66565" name="Footer Placeholder 4"/>
          <p:cNvSpPr txBox="1">
            <a:spLocks noGrp="1"/>
          </p:cNvSpPr>
          <p:nvPr/>
        </p:nvSpPr>
        <p:spPr bwMode="auto">
          <a:xfrm>
            <a:off x="8077200" y="6475413"/>
            <a:ext cx="466725" cy="182562"/>
          </a:xfrm>
          <a:prstGeom prst="rect">
            <a:avLst/>
          </a:prstGeom>
          <a:noFill/>
          <a:ln w="9525">
            <a:noFill/>
            <a:miter lim="800000"/>
            <a:headEnd/>
            <a:tailEnd/>
          </a:ln>
        </p:spPr>
        <p:txBody>
          <a:bodyPr wrap="none" lIns="0" tIns="0" rIns="0" bIns="0">
            <a:spAutoFit/>
          </a:bodyPr>
          <a:lstStyle/>
          <a:p>
            <a:pPr algn="r" eaLnBrk="0" hangingPunct="0"/>
            <a:r>
              <a:rPr lang="en-US" sz="1200" b="0"/>
              <a:t>Adrian Stephens, Intel Corporation</a:t>
            </a:r>
          </a:p>
        </p:txBody>
      </p:sp>
      <p:sp>
        <p:nvSpPr>
          <p:cNvPr id="66566" name="Slide Number Placeholder 5"/>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US" sz="1200" b="0"/>
              <a:t>Slide </a:t>
            </a:r>
            <a:fld id="{43B83337-80EF-42C9-A04E-F64AA941B265}" type="slidenum">
              <a:rPr lang="en-US" sz="1200" b="0"/>
              <a:pPr algn="ctr" eaLnBrk="0" hangingPunct="0"/>
              <a:t>23</a:t>
            </a:fld>
            <a:endParaRPr lang="en-US" sz="12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2590800"/>
            <a:ext cx="7772400" cy="2164284"/>
          </a:xfrm>
        </p:spPr>
        <p:txBody>
          <a:bodyPr/>
          <a:lstStyle/>
          <a:p>
            <a:r>
              <a:rPr lang="en-GB" altLang="en-US" dirty="0" err="1"/>
              <a:t>Omniran</a:t>
            </a:r>
            <a:r>
              <a:rPr lang="en-GB" altLang="en-US" dirty="0"/>
              <a:t> (IEEE P802.1CF) and its relevance </a:t>
            </a:r>
            <a:r>
              <a:rPr lang="en-GB" altLang="en-US" dirty="0" smtClean="0"/>
              <a:t>to “802.11 as a component”</a:t>
            </a:r>
            <a:endParaRPr lang="en-GB" dirty="0"/>
          </a:p>
        </p:txBody>
      </p:sp>
      <p:sp>
        <p:nvSpPr>
          <p:cNvPr id="4" name="Date Placeholder 3"/>
          <p:cNvSpPr>
            <a:spLocks noGrp="1"/>
          </p:cNvSpPr>
          <p:nvPr>
            <p:ph type="dt" sz="half" idx="10"/>
          </p:nvPr>
        </p:nvSpPr>
        <p:spPr/>
        <p:txBody>
          <a:bodyPr/>
          <a:lstStyle/>
          <a:p>
            <a:pPr>
              <a:defRPr/>
            </a:pPr>
            <a:r>
              <a:rPr lang="en-US" smtClean="0"/>
              <a:t>July 2015</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FAD80ED-0475-447F-A373-F555736CA0DA}" type="slidenum">
              <a:rPr lang="en-US" smtClean="0"/>
              <a:pPr>
                <a:defRPr/>
              </a:pPr>
              <a:t>24</a:t>
            </a:fld>
            <a:endParaRPr lang="en-US"/>
          </a:p>
        </p:txBody>
      </p:sp>
    </p:spTree>
    <p:extLst>
      <p:ext uri="{BB962C8B-B14F-4D97-AF65-F5344CB8AC3E}">
        <p14:creationId xmlns:p14="http://schemas.microsoft.com/office/powerpoint/2010/main" val="3091239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normAutofit fontScale="90000"/>
          </a:bodyPr>
          <a:lstStyle/>
          <a:p>
            <a:pPr>
              <a:defRPr/>
            </a:pPr>
            <a:r>
              <a:rPr lang="en-US" dirty="0" smtClean="0"/>
              <a:t>There is Evidence to consider Commonalities of IEEE 802 Access Networks</a:t>
            </a:r>
            <a:endParaRPr lang="en-US" dirty="0"/>
          </a:p>
        </p:txBody>
      </p:sp>
      <p:sp>
        <p:nvSpPr>
          <p:cNvPr id="3" name="Content Placeholder 2"/>
          <p:cNvSpPr>
            <a:spLocks noGrp="1"/>
          </p:cNvSpPr>
          <p:nvPr>
            <p:ph idx="1"/>
          </p:nvPr>
        </p:nvSpPr>
        <p:spPr>
          <a:xfrm>
            <a:off x="457200" y="1538288"/>
            <a:ext cx="8229600" cy="5086350"/>
          </a:xfrm>
        </p:spPr>
        <p:txBody>
          <a:bodyPr>
            <a:normAutofit fontScale="70000" lnSpcReduction="20000"/>
          </a:bodyPr>
          <a:lstStyle/>
          <a:p>
            <a:pPr>
              <a:defRPr/>
            </a:pPr>
            <a:r>
              <a:rPr lang="en-US" sz="2600" dirty="0" smtClean="0"/>
              <a:t>More (huge) networks are coming</a:t>
            </a:r>
            <a:br>
              <a:rPr lang="en-US" sz="2600" dirty="0" smtClean="0"/>
            </a:br>
            <a:r>
              <a:rPr lang="en-US" sz="2600" dirty="0" smtClean="0"/>
              <a:t>up by everything gets connected</a:t>
            </a:r>
          </a:p>
          <a:p>
            <a:pPr lvl="1">
              <a:defRPr/>
            </a:pPr>
            <a:r>
              <a:rPr lang="en-US" sz="3100" dirty="0" smtClean="0"/>
              <a:t>e.g. </a:t>
            </a:r>
            <a:r>
              <a:rPr lang="en-US" sz="3100" dirty="0" err="1" smtClean="0"/>
              <a:t>SmartGrid</a:t>
            </a:r>
            <a:r>
              <a:rPr lang="en-US" sz="3100" dirty="0" smtClean="0"/>
              <a:t>, ITS, </a:t>
            </a:r>
            <a:r>
              <a:rPr lang="en-US" sz="3100" dirty="0" err="1" smtClean="0"/>
              <a:t>IoT</a:t>
            </a:r>
            <a:r>
              <a:rPr lang="en-US" sz="3100" dirty="0" smtClean="0"/>
              <a:t>, …</a:t>
            </a:r>
          </a:p>
          <a:p>
            <a:pPr>
              <a:defRPr/>
            </a:pPr>
            <a:r>
              <a:rPr lang="en-US" sz="2600" dirty="0" smtClean="0"/>
              <a:t>New markets for </a:t>
            </a:r>
            <a:br>
              <a:rPr lang="en-US" sz="2600" dirty="0" smtClean="0"/>
            </a:br>
            <a:r>
              <a:rPr lang="en-US" sz="2600" dirty="0" smtClean="0"/>
              <a:t>IEEE 802 access technologies</a:t>
            </a:r>
          </a:p>
          <a:p>
            <a:pPr lvl="1">
              <a:defRPr/>
            </a:pPr>
            <a:r>
              <a:rPr lang="en-US" sz="3100" dirty="0" smtClean="0"/>
              <a:t>e.g. factory automation, in-car communication, home automation, …</a:t>
            </a:r>
          </a:p>
          <a:p>
            <a:pPr>
              <a:defRPr/>
            </a:pPr>
            <a:r>
              <a:rPr lang="en-US" sz="2600" dirty="0" smtClean="0"/>
              <a:t>IEEE 802 access is becoming more heterogeneous</a:t>
            </a:r>
          </a:p>
          <a:p>
            <a:pPr lvl="1">
              <a:defRPr/>
            </a:pPr>
            <a:r>
              <a:rPr lang="en-US" sz="2300" dirty="0" smtClean="0"/>
              <a:t>multiple network interfaces</a:t>
            </a:r>
          </a:p>
          <a:p>
            <a:pPr lvl="2">
              <a:defRPr/>
            </a:pPr>
            <a:r>
              <a:rPr lang="en-US" sz="2600" dirty="0" smtClean="0"/>
              <a:t>e.g. IEEE 802.3, IEEE 802.11, IEEE 802.15… </a:t>
            </a:r>
          </a:p>
          <a:p>
            <a:pPr lvl="1">
              <a:defRPr/>
            </a:pPr>
            <a:r>
              <a:rPr lang="en-US" sz="2300" dirty="0" smtClean="0"/>
              <a:t>multiple access network topologies</a:t>
            </a:r>
          </a:p>
          <a:p>
            <a:pPr lvl="2">
              <a:defRPr/>
            </a:pPr>
            <a:r>
              <a:rPr lang="en-US" sz="2600" dirty="0" smtClean="0"/>
              <a:t>e.g. IEEE802.11 in residential, corporate and public</a:t>
            </a:r>
          </a:p>
          <a:p>
            <a:pPr lvl="2">
              <a:defRPr/>
            </a:pPr>
            <a:endParaRPr lang="en-US" sz="2600" dirty="0" smtClean="0"/>
          </a:p>
          <a:p>
            <a:pPr lvl="4">
              <a:defRPr/>
            </a:pPr>
            <a:endParaRPr lang="en-US" sz="1800" dirty="0" smtClean="0"/>
          </a:p>
          <a:p>
            <a:pPr lvl="4">
              <a:defRPr/>
            </a:pPr>
            <a:endParaRPr lang="en-US" sz="1800" dirty="0" smtClean="0"/>
          </a:p>
          <a:p>
            <a:pPr lvl="1">
              <a:defRPr/>
            </a:pPr>
            <a:r>
              <a:rPr lang="en-US" sz="2300" dirty="0" smtClean="0"/>
              <a:t>multiple network subscriptions</a:t>
            </a:r>
          </a:p>
          <a:p>
            <a:pPr lvl="2">
              <a:defRPr/>
            </a:pPr>
            <a:r>
              <a:rPr lang="en-US" sz="2600" dirty="0" smtClean="0"/>
              <a:t>e.g. multiple subscriptions for same interface</a:t>
            </a:r>
          </a:p>
          <a:p>
            <a:pPr>
              <a:defRPr/>
            </a:pPr>
            <a:r>
              <a:rPr lang="en-US" sz="2600" dirty="0" smtClean="0"/>
              <a:t>New emerging techniques, like SDN and virtualization</a:t>
            </a:r>
          </a:p>
          <a:p>
            <a:pPr lvl="2">
              <a:defRPr/>
            </a:pPr>
            <a:endParaRPr lang="en-US" dirty="0" smtClean="0"/>
          </a:p>
          <a:p>
            <a:pPr>
              <a:defRPr/>
            </a:pPr>
            <a:endParaRPr lang="en-US" dirty="0"/>
          </a:p>
        </p:txBody>
      </p:sp>
      <p:pic>
        <p:nvPicPr>
          <p:cNvPr id="45059" name="Picture 4" descr="olwi2-publicWiFi.png"/>
          <p:cNvPicPr>
            <a:picLocks noChangeAspect="1"/>
          </p:cNvPicPr>
          <p:nvPr/>
        </p:nvPicPr>
        <p:blipFill>
          <a:blip r:embed="rId2"/>
          <a:srcRect/>
          <a:stretch>
            <a:fillRect/>
          </a:stretch>
        </p:blipFill>
        <p:spPr bwMode="auto">
          <a:xfrm>
            <a:off x="5562600" y="5094288"/>
            <a:ext cx="2598738" cy="630237"/>
          </a:xfrm>
          <a:prstGeom prst="rect">
            <a:avLst/>
          </a:prstGeom>
          <a:noFill/>
          <a:ln w="9525">
            <a:noFill/>
            <a:miter lim="800000"/>
            <a:headEnd/>
            <a:tailEnd/>
          </a:ln>
        </p:spPr>
      </p:pic>
      <p:pic>
        <p:nvPicPr>
          <p:cNvPr id="45060" name="Picture 5" descr="olwi2-residentialWiFi.png"/>
          <p:cNvPicPr>
            <a:picLocks noChangeAspect="1"/>
          </p:cNvPicPr>
          <p:nvPr/>
        </p:nvPicPr>
        <p:blipFill>
          <a:blip r:embed="rId3"/>
          <a:srcRect/>
          <a:stretch>
            <a:fillRect/>
          </a:stretch>
        </p:blipFill>
        <p:spPr bwMode="auto">
          <a:xfrm>
            <a:off x="1287463" y="4824413"/>
            <a:ext cx="2560637" cy="584200"/>
          </a:xfrm>
          <a:prstGeom prst="rect">
            <a:avLst/>
          </a:prstGeom>
          <a:noFill/>
          <a:ln w="9525">
            <a:noFill/>
            <a:miter lim="800000"/>
            <a:headEnd/>
            <a:tailEnd/>
          </a:ln>
        </p:spPr>
      </p:pic>
      <p:pic>
        <p:nvPicPr>
          <p:cNvPr id="45061" name="Picture 3" descr="olwi2-corporateWiFi.png"/>
          <p:cNvPicPr>
            <a:picLocks noChangeAspect="1"/>
          </p:cNvPicPr>
          <p:nvPr/>
        </p:nvPicPr>
        <p:blipFill>
          <a:blip r:embed="rId4"/>
          <a:srcRect/>
          <a:stretch>
            <a:fillRect/>
          </a:stretch>
        </p:blipFill>
        <p:spPr bwMode="auto">
          <a:xfrm>
            <a:off x="3806825" y="4689475"/>
            <a:ext cx="2501900" cy="579438"/>
          </a:xfrm>
          <a:prstGeom prst="rect">
            <a:avLst/>
          </a:prstGeom>
          <a:noFill/>
          <a:ln w="9525">
            <a:noFill/>
            <a:miter lim="800000"/>
            <a:headEnd/>
            <a:tailEnd/>
          </a:ln>
        </p:spPr>
      </p:pic>
      <p:pic>
        <p:nvPicPr>
          <p:cNvPr id="45062" name="Picture 71" descr="omniran-iot.png"/>
          <p:cNvPicPr>
            <a:picLocks noChangeAspect="1"/>
          </p:cNvPicPr>
          <p:nvPr/>
        </p:nvPicPr>
        <p:blipFill>
          <a:blip r:embed="rId5"/>
          <a:srcRect/>
          <a:stretch>
            <a:fillRect/>
          </a:stretch>
        </p:blipFill>
        <p:spPr bwMode="auto">
          <a:xfrm>
            <a:off x="5111750" y="1392238"/>
            <a:ext cx="3690938" cy="1633537"/>
          </a:xfrm>
          <a:prstGeom prst="rect">
            <a:avLst/>
          </a:prstGeom>
          <a:noFill/>
          <a:ln w="9525">
            <a:noFill/>
            <a:miter lim="800000"/>
            <a:headEnd/>
            <a:tailEnd/>
          </a:ln>
        </p:spPr>
      </p:pic>
      <p:pic>
        <p:nvPicPr>
          <p:cNvPr id="45063" name="Picture 74" descr="omniran-multiradio.png"/>
          <p:cNvPicPr>
            <a:picLocks noChangeAspect="1"/>
          </p:cNvPicPr>
          <p:nvPr/>
        </p:nvPicPr>
        <p:blipFill>
          <a:blip r:embed="rId6"/>
          <a:srcRect/>
          <a:stretch>
            <a:fillRect/>
          </a:stretch>
        </p:blipFill>
        <p:spPr bwMode="auto">
          <a:xfrm>
            <a:off x="6956425" y="3457575"/>
            <a:ext cx="1651000"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066800"/>
          </a:xfrm>
        </p:spPr>
        <p:txBody>
          <a:bodyPr>
            <a:normAutofit fontScale="90000"/>
          </a:bodyPr>
          <a:lstStyle/>
          <a:p>
            <a:pPr>
              <a:defRPr/>
            </a:pPr>
            <a:r>
              <a:rPr lang="en-US" sz="3600" dirty="0" smtClean="0"/>
              <a:t>P802.1CF develops a functional description of a generic IEEE 802 access network</a:t>
            </a:r>
            <a:endParaRPr lang="en-US" i="1" dirty="0"/>
          </a:p>
        </p:txBody>
      </p:sp>
      <p:sp>
        <p:nvSpPr>
          <p:cNvPr id="6" name="Content Placeholder 5"/>
          <p:cNvSpPr>
            <a:spLocks noGrp="1"/>
          </p:cNvSpPr>
          <p:nvPr>
            <p:ph idx="1"/>
          </p:nvPr>
        </p:nvSpPr>
        <p:spPr>
          <a:xfrm>
            <a:off x="457200" y="4805363"/>
            <a:ext cx="8229600" cy="1747837"/>
          </a:xfrm>
        </p:spPr>
        <p:txBody>
          <a:bodyPr>
            <a:normAutofit fontScale="85000" lnSpcReduction="20000"/>
          </a:bodyPr>
          <a:lstStyle/>
          <a:p>
            <a:pPr>
              <a:defRPr/>
            </a:pPr>
            <a:r>
              <a:rPr lang="en-US" dirty="0" smtClean="0"/>
              <a:t>A functional network specification based on an abstract network model supports evaluation and better understanding of existing IEEE 802 protocols for deployment in access networks.</a:t>
            </a:r>
          </a:p>
          <a:p>
            <a:pPr>
              <a:defRPr/>
            </a:pPr>
            <a:r>
              <a:rPr lang="en-US" dirty="0" smtClean="0"/>
              <a:t>It illustrates commonalities among IEEE 802 access technologies while supporting specifics of individual technologies.</a:t>
            </a:r>
          </a:p>
          <a:p>
            <a:pPr>
              <a:defRPr/>
            </a:pPr>
            <a:r>
              <a:rPr lang="en-US" dirty="0" smtClean="0"/>
              <a:t>The common model facilities deployment of IEEE 802 technologies.</a:t>
            </a:r>
          </a:p>
          <a:p>
            <a:pPr>
              <a:buFontTx/>
              <a:buNone/>
              <a:defRPr/>
            </a:pPr>
            <a:endParaRPr lang="en-US" dirty="0"/>
          </a:p>
        </p:txBody>
      </p:sp>
      <p:pic>
        <p:nvPicPr>
          <p:cNvPr id="46083" name="Picture 8"/>
          <p:cNvPicPr>
            <a:picLocks noChangeAspect="1" noChangeArrowheads="1"/>
          </p:cNvPicPr>
          <p:nvPr/>
        </p:nvPicPr>
        <p:blipFill>
          <a:blip r:embed="rId2"/>
          <a:srcRect l="1762" t="16585" r="34950" b="15273"/>
          <a:stretch>
            <a:fillRect/>
          </a:stretch>
        </p:blipFill>
        <p:spPr bwMode="auto">
          <a:xfrm>
            <a:off x="914400" y="1752600"/>
            <a:ext cx="3421063" cy="3101975"/>
          </a:xfrm>
          <a:prstGeom prst="rect">
            <a:avLst/>
          </a:prstGeom>
          <a:noFill/>
          <a:ln w="9525">
            <a:noFill/>
            <a:miter lim="800000"/>
            <a:headEnd/>
            <a:tailEnd/>
          </a:ln>
        </p:spPr>
      </p:pic>
      <p:sp>
        <p:nvSpPr>
          <p:cNvPr id="12" name="TextBox 11"/>
          <p:cNvSpPr txBox="1"/>
          <p:nvPr/>
        </p:nvSpPr>
        <p:spPr>
          <a:xfrm>
            <a:off x="4457700" y="1887538"/>
            <a:ext cx="4360863" cy="2800350"/>
          </a:xfrm>
          <a:prstGeom prst="rect">
            <a:avLst/>
          </a:prstGeom>
          <a:noFill/>
        </p:spPr>
        <p:txBody>
          <a:bodyPr wrap="none">
            <a:spAutoFit/>
          </a:bodyPr>
          <a:lstStyle/>
          <a:p>
            <a:pPr eaLnBrk="0" hangingPunct="0">
              <a:defRPr/>
            </a:pPr>
            <a:r>
              <a:rPr lang="en-US" sz="2000" dirty="0">
                <a:latin typeface="+mn-lt"/>
                <a:cs typeface="+mn-cs"/>
              </a:rPr>
              <a:t>‘External’ requirements from the </a:t>
            </a:r>
            <a:br>
              <a:rPr lang="en-US" sz="2000" dirty="0">
                <a:latin typeface="+mn-lt"/>
                <a:cs typeface="+mn-cs"/>
              </a:rPr>
            </a:br>
            <a:r>
              <a:rPr lang="en-US" sz="2000" dirty="0">
                <a:latin typeface="+mn-lt"/>
                <a:cs typeface="+mn-cs"/>
              </a:rPr>
              <a:t>service/deployment perspective</a:t>
            </a:r>
          </a:p>
          <a:p>
            <a:pPr eaLnBrk="0" hangingPunct="0">
              <a:defRPr/>
            </a:pPr>
            <a:r>
              <a:rPr lang="en-US" sz="2800" dirty="0">
                <a:latin typeface="+mn-lt"/>
                <a:cs typeface="+mn-cs"/>
              </a:rPr>
              <a:t> </a:t>
            </a:r>
          </a:p>
          <a:p>
            <a:pPr eaLnBrk="0" hangingPunct="0">
              <a:defRPr/>
            </a:pPr>
            <a:r>
              <a:rPr lang="en-US" sz="2000" dirty="0">
                <a:latin typeface="+mn-lt"/>
                <a:cs typeface="+mn-cs"/>
              </a:rPr>
              <a:t>Develop a logical/functional model </a:t>
            </a:r>
            <a:br>
              <a:rPr lang="en-US" sz="2000" dirty="0">
                <a:latin typeface="+mn-lt"/>
                <a:cs typeface="+mn-cs"/>
              </a:rPr>
            </a:br>
            <a:r>
              <a:rPr lang="en-US" sz="2000" dirty="0">
                <a:latin typeface="+mn-lt"/>
                <a:cs typeface="+mn-cs"/>
              </a:rPr>
              <a:t>for evaluation of those requirements;</a:t>
            </a:r>
          </a:p>
          <a:p>
            <a:pPr eaLnBrk="0" hangingPunct="0">
              <a:defRPr/>
            </a:pPr>
            <a:r>
              <a:rPr lang="en-US" sz="2800" dirty="0">
                <a:latin typeface="+mn-lt"/>
                <a:cs typeface="+mn-cs"/>
              </a:rPr>
              <a:t> </a:t>
            </a:r>
          </a:p>
          <a:p>
            <a:pPr eaLnBrk="0" hangingPunct="0">
              <a:defRPr/>
            </a:pPr>
            <a:r>
              <a:rPr lang="en-US" sz="2000" dirty="0">
                <a:latin typeface="+mn-lt"/>
                <a:cs typeface="+mn-cs"/>
              </a:rPr>
              <a:t>Available IEEE 802 specifications </a:t>
            </a:r>
            <a:br>
              <a:rPr lang="en-US" sz="2000" dirty="0">
                <a:latin typeface="+mn-lt"/>
                <a:cs typeface="+mn-cs"/>
              </a:rPr>
            </a:br>
            <a:r>
              <a:rPr lang="en-US" sz="2000" dirty="0">
                <a:latin typeface="+mn-lt"/>
                <a:cs typeface="+mn-cs"/>
              </a:rPr>
              <a:t>of protocols and attributes.</a:t>
            </a:r>
          </a:p>
        </p:txBody>
      </p:sp>
      <p:sp>
        <p:nvSpPr>
          <p:cNvPr id="46085" name="Rounded Rectangle 7"/>
          <p:cNvSpPr>
            <a:spLocks noChangeArrowheads="1"/>
          </p:cNvSpPr>
          <p:nvPr/>
        </p:nvSpPr>
        <p:spPr bwMode="auto">
          <a:xfrm>
            <a:off x="2057400" y="2743200"/>
            <a:ext cx="6705600" cy="103505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46086" name="Down Arrow 12"/>
          <p:cNvSpPr>
            <a:spLocks noChangeArrowheads="1"/>
          </p:cNvSpPr>
          <p:nvPr/>
        </p:nvSpPr>
        <p:spPr bwMode="auto">
          <a:xfrm flipV="1">
            <a:off x="6043613" y="3576638"/>
            <a:ext cx="577850" cy="314325"/>
          </a:xfrm>
          <a:prstGeom prst="downArrow">
            <a:avLst>
              <a:gd name="adj1" fmla="val 60926"/>
              <a:gd name="adj2" fmla="val 50000"/>
            </a:avLst>
          </a:prstGeom>
          <a:solidFill>
            <a:schemeClr val="accent1"/>
          </a:solidFill>
          <a:ln w="12700" algn="ctr">
            <a:solidFill>
              <a:schemeClr val="tx1"/>
            </a:solidFill>
            <a:round/>
            <a:headEnd type="none" w="sm" len="sm"/>
            <a:tailEnd type="none" w="sm" len="sm"/>
          </a:ln>
        </p:spPr>
        <p:txBody>
          <a:bodyPr/>
          <a:lstStyle/>
          <a:p>
            <a:pPr eaLnBrk="0" hangingPunct="0"/>
            <a:endParaRPr lang="en-US" sz="1200" b="0"/>
          </a:p>
        </p:txBody>
      </p:sp>
      <p:sp>
        <p:nvSpPr>
          <p:cNvPr id="14" name="Up-Down Arrow 13"/>
          <p:cNvSpPr/>
          <p:nvPr/>
        </p:nvSpPr>
        <p:spPr bwMode="auto">
          <a:xfrm>
            <a:off x="6015038" y="2547938"/>
            <a:ext cx="630237" cy="404812"/>
          </a:xfrm>
          <a:prstGeom prst="upDownArrow">
            <a:avLst>
              <a:gd name="adj1" fmla="val 55983"/>
              <a:gd name="adj2" fmla="val 39374"/>
            </a:avLst>
          </a:prstGeom>
          <a:solidFill>
            <a:schemeClr val="accent1"/>
          </a:solidFill>
          <a:ln w="12700" cap="flat" cmpd="sng" algn="ctr">
            <a:solidFill>
              <a:schemeClr val="tx1"/>
            </a:solidFill>
            <a:prstDash val="solid"/>
            <a:round/>
            <a:headEnd type="none" w="sm" len="sm"/>
            <a:tailEnd type="none" w="sm" len="sm"/>
          </a:ln>
          <a:effectLst/>
        </p:spPr>
        <p:txBody>
          <a:bodyPr lIns="0" tIns="0" rIns="0" bIns="0" anchor="ctr" anchorCtr="1"/>
          <a:lstStyle/>
          <a:p>
            <a:pPr eaLnBrk="0" hangingPunct="0">
              <a:defRPr/>
            </a:pPr>
            <a:r>
              <a:rPr lang="en-US" sz="2000" dirty="0">
                <a:solidFill>
                  <a:schemeClr val="bg1"/>
                </a:solidFill>
                <a:latin typeface="+mn-lt"/>
                <a:cs typeface="+mn-cs"/>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31850" y="4967288"/>
            <a:ext cx="5568950" cy="1128712"/>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a:lstStyle/>
          <a:p>
            <a:pPr eaLnBrk="0" hangingPunct="0">
              <a:defRPr/>
            </a:pPr>
            <a:endParaRPr lang="en-US" sz="1200" b="0">
              <a:latin typeface="Times New Roman" charset="0"/>
              <a:cs typeface="+mn-cs"/>
            </a:endParaRPr>
          </a:p>
        </p:txBody>
      </p:sp>
      <p:sp>
        <p:nvSpPr>
          <p:cNvPr id="47106" name="AutoShape 13"/>
          <p:cNvSpPr>
            <a:spLocks noChangeArrowheads="1"/>
          </p:cNvSpPr>
          <p:nvPr/>
        </p:nvSpPr>
        <p:spPr bwMode="auto">
          <a:xfrm>
            <a:off x="5715000" y="2090738"/>
            <a:ext cx="1219200" cy="617537"/>
          </a:xfrm>
          <a:prstGeom prst="flowChartAlternateProcess">
            <a:avLst/>
          </a:prstGeom>
          <a:solidFill>
            <a:srgbClr val="8BB2FF"/>
          </a:solidFill>
          <a:ln w="9525">
            <a:noFill/>
            <a:miter lim="800000"/>
            <a:headEnd/>
            <a:tailEnd/>
          </a:ln>
        </p:spPr>
        <p:txBody>
          <a:bodyPr wrap="none" lIns="0" tIns="0" anchor="ctr"/>
          <a:lstStyle/>
          <a:p>
            <a:pPr eaLnBrk="0" hangingPunct="0"/>
            <a:endParaRPr lang="en-US"/>
          </a:p>
        </p:txBody>
      </p:sp>
      <p:sp>
        <p:nvSpPr>
          <p:cNvPr id="47107" name="Rounded Rectangle 6"/>
          <p:cNvSpPr>
            <a:spLocks noChangeArrowheads="1"/>
          </p:cNvSpPr>
          <p:nvPr/>
        </p:nvSpPr>
        <p:spPr bwMode="auto">
          <a:xfrm>
            <a:off x="3357563" y="4968875"/>
            <a:ext cx="1935162" cy="741363"/>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47108" name="Rounded Rectangle 7"/>
          <p:cNvSpPr>
            <a:spLocks noChangeArrowheads="1"/>
          </p:cNvSpPr>
          <p:nvPr/>
        </p:nvSpPr>
        <p:spPr bwMode="auto">
          <a:xfrm>
            <a:off x="2249488" y="2455863"/>
            <a:ext cx="2895600" cy="788987"/>
          </a:xfrm>
          <a:prstGeom prst="roundRect">
            <a:avLst>
              <a:gd name="adj" fmla="val 12403"/>
            </a:avLst>
          </a:prstGeom>
          <a:solidFill>
            <a:srgbClr val="A7E8FF"/>
          </a:solidFill>
          <a:ln w="12700" algn="ctr">
            <a:noFill/>
            <a:round/>
            <a:headEnd type="none" w="sm" len="sm"/>
            <a:tailEnd type="none" w="sm" len="sm"/>
          </a:ln>
        </p:spPr>
        <p:txBody>
          <a:bodyPr/>
          <a:lstStyle/>
          <a:p>
            <a:pPr eaLnBrk="0" hangingPunct="0"/>
            <a:endParaRPr lang="en-US" sz="1200" b="0"/>
          </a:p>
        </p:txBody>
      </p:sp>
      <p:sp>
        <p:nvSpPr>
          <p:cNvPr id="47109" name="Rounded Rectangle 8"/>
          <p:cNvSpPr>
            <a:spLocks noChangeArrowheads="1"/>
          </p:cNvSpPr>
          <p:nvPr/>
        </p:nvSpPr>
        <p:spPr bwMode="auto">
          <a:xfrm>
            <a:off x="3492500" y="2770188"/>
            <a:ext cx="1574800" cy="449262"/>
          </a:xfrm>
          <a:prstGeom prst="roundRect">
            <a:avLst>
              <a:gd name="adj" fmla="val 16667"/>
            </a:avLst>
          </a:prstGeom>
          <a:noFill/>
          <a:ln w="12700" algn="ctr">
            <a:solidFill>
              <a:schemeClr val="tx1"/>
            </a:solidFill>
            <a:round/>
            <a:headEnd type="none" w="sm" len="sm"/>
            <a:tailEnd type="none" w="sm" len="sm"/>
          </a:ln>
        </p:spPr>
        <p:txBody>
          <a:bodyPr/>
          <a:lstStyle/>
          <a:p>
            <a:pPr eaLnBrk="0" hangingPunct="0"/>
            <a:endParaRPr lang="en-US" sz="1200" b="0"/>
          </a:p>
        </p:txBody>
      </p:sp>
      <p:sp>
        <p:nvSpPr>
          <p:cNvPr id="10" name="Rectangle 9"/>
          <p:cNvSpPr/>
          <p:nvPr/>
        </p:nvSpPr>
        <p:spPr bwMode="auto">
          <a:xfrm>
            <a:off x="849313" y="5556250"/>
            <a:ext cx="1922462" cy="98425"/>
          </a:xfrm>
          <a:prstGeom prst="rect">
            <a:avLst/>
          </a:prstGeom>
          <a:solidFill>
            <a:schemeClr val="accent1"/>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sp>
        <p:nvSpPr>
          <p:cNvPr id="11" name="Rectangle 10"/>
          <p:cNvSpPr/>
          <p:nvPr/>
        </p:nvSpPr>
        <p:spPr bwMode="auto">
          <a:xfrm>
            <a:off x="2816225" y="5570538"/>
            <a:ext cx="990600" cy="84137"/>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grpSp>
        <p:nvGrpSpPr>
          <p:cNvPr id="47112" name="Group 11"/>
          <p:cNvGrpSpPr>
            <a:grpSpLocks/>
          </p:cNvGrpSpPr>
          <p:nvPr/>
        </p:nvGrpSpPr>
        <p:grpSpPr bwMode="auto">
          <a:xfrm>
            <a:off x="830263" y="4081463"/>
            <a:ext cx="708025" cy="1481137"/>
            <a:chOff x="971599" y="3514117"/>
            <a:chExt cx="1080121" cy="1355043"/>
          </a:xfrm>
        </p:grpSpPr>
        <p:sp>
          <p:nvSpPr>
            <p:cNvPr id="47222" name="Rectangle 2"/>
            <p:cNvSpPr>
              <a:spLocks noChangeArrowheads="1"/>
            </p:cNvSpPr>
            <p:nvPr/>
          </p:nvSpPr>
          <p:spPr bwMode="auto">
            <a:xfrm>
              <a:off x="971599" y="4329100"/>
              <a:ext cx="1080121"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47223" name="Rectangle 3"/>
            <p:cNvSpPr>
              <a:spLocks noChangeArrowheads="1"/>
            </p:cNvSpPr>
            <p:nvPr/>
          </p:nvSpPr>
          <p:spPr bwMode="auto">
            <a:xfrm>
              <a:off x="971600" y="459913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47224" name="Rectangle 4"/>
            <p:cNvSpPr>
              <a:spLocks noChangeArrowheads="1"/>
            </p:cNvSpPr>
            <p:nvPr/>
          </p:nvSpPr>
          <p:spPr bwMode="auto">
            <a:xfrm>
              <a:off x="971600" y="405907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Network</a:t>
              </a:r>
            </a:p>
          </p:txBody>
        </p:sp>
        <p:sp>
          <p:nvSpPr>
            <p:cNvPr id="47225" name="Rectangle 5"/>
            <p:cNvSpPr>
              <a:spLocks noChangeArrowheads="1"/>
            </p:cNvSpPr>
            <p:nvPr/>
          </p:nvSpPr>
          <p:spPr bwMode="auto">
            <a:xfrm>
              <a:off x="971600" y="378904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Transport</a:t>
              </a:r>
            </a:p>
          </p:txBody>
        </p:sp>
        <p:sp>
          <p:nvSpPr>
            <p:cNvPr id="47226" name="Rectangle 8"/>
            <p:cNvSpPr>
              <a:spLocks noChangeArrowheads="1"/>
            </p:cNvSpPr>
            <p:nvPr/>
          </p:nvSpPr>
          <p:spPr bwMode="auto">
            <a:xfrm>
              <a:off x="971601" y="3514117"/>
              <a:ext cx="1080119"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Application</a:t>
              </a:r>
            </a:p>
          </p:txBody>
        </p:sp>
      </p:grpSp>
      <p:grpSp>
        <p:nvGrpSpPr>
          <p:cNvPr id="47113" name="Group 6"/>
          <p:cNvGrpSpPr>
            <a:grpSpLocks/>
          </p:cNvGrpSpPr>
          <p:nvPr/>
        </p:nvGrpSpPr>
        <p:grpSpPr bwMode="auto">
          <a:xfrm>
            <a:off x="2387600" y="4972050"/>
            <a:ext cx="744538" cy="590550"/>
            <a:chOff x="2252213" y="5581908"/>
            <a:chExt cx="1086386" cy="590335"/>
          </a:xfrm>
        </p:grpSpPr>
        <p:sp>
          <p:nvSpPr>
            <p:cNvPr id="47217" name="Rectangle 31"/>
            <p:cNvSpPr>
              <a:spLocks noChangeArrowheads="1"/>
            </p:cNvSpPr>
            <p:nvPr/>
          </p:nvSpPr>
          <p:spPr bwMode="auto">
            <a:xfrm>
              <a:off x="2252213" y="5581908"/>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47218" name="Rectangle 188"/>
            <p:cNvSpPr>
              <a:spLocks noChangeArrowheads="1"/>
            </p:cNvSpPr>
            <p:nvPr/>
          </p:nvSpPr>
          <p:spPr bwMode="auto">
            <a:xfrm>
              <a:off x="2252213" y="5877076"/>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47219" name="Rectangle 189"/>
            <p:cNvSpPr>
              <a:spLocks noChangeArrowheads="1"/>
            </p:cNvSpPr>
            <p:nvPr/>
          </p:nvSpPr>
          <p:spPr bwMode="auto">
            <a:xfrm>
              <a:off x="2796516" y="5586416"/>
              <a:ext cx="542083" cy="292608"/>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47220" name="Rectangle 190"/>
            <p:cNvSpPr>
              <a:spLocks noChangeArrowheads="1"/>
            </p:cNvSpPr>
            <p:nvPr/>
          </p:nvSpPr>
          <p:spPr bwMode="auto">
            <a:xfrm>
              <a:off x="2796514" y="5875018"/>
              <a:ext cx="542085"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192" name="Isosceles Triangle 33"/>
            <p:cNvSpPr/>
            <p:nvPr/>
          </p:nvSpPr>
          <p:spPr bwMode="auto">
            <a:xfrm flipV="1">
              <a:off x="2252213" y="5588256"/>
              <a:ext cx="1086386" cy="71412"/>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grpSp>
      <p:grpSp>
        <p:nvGrpSpPr>
          <p:cNvPr id="47114" name="Group 231"/>
          <p:cNvGrpSpPr>
            <a:grpSpLocks/>
          </p:cNvGrpSpPr>
          <p:nvPr/>
        </p:nvGrpSpPr>
        <p:grpSpPr bwMode="auto">
          <a:xfrm>
            <a:off x="7667625" y="4079875"/>
            <a:ext cx="708025" cy="1481138"/>
            <a:chOff x="971599" y="3514117"/>
            <a:chExt cx="1080121" cy="1355043"/>
          </a:xfrm>
        </p:grpSpPr>
        <p:sp>
          <p:nvSpPr>
            <p:cNvPr id="47212" name="Rectangle 182"/>
            <p:cNvSpPr>
              <a:spLocks noChangeArrowheads="1"/>
            </p:cNvSpPr>
            <p:nvPr/>
          </p:nvSpPr>
          <p:spPr bwMode="auto">
            <a:xfrm>
              <a:off x="971599" y="4329100"/>
              <a:ext cx="1080121"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47213" name="Rectangle 183"/>
            <p:cNvSpPr>
              <a:spLocks noChangeArrowheads="1"/>
            </p:cNvSpPr>
            <p:nvPr/>
          </p:nvSpPr>
          <p:spPr bwMode="auto">
            <a:xfrm>
              <a:off x="971600" y="459913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47214" name="Rectangle 184"/>
            <p:cNvSpPr>
              <a:spLocks noChangeArrowheads="1"/>
            </p:cNvSpPr>
            <p:nvPr/>
          </p:nvSpPr>
          <p:spPr bwMode="auto">
            <a:xfrm>
              <a:off x="971600" y="405907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Network</a:t>
              </a:r>
            </a:p>
          </p:txBody>
        </p:sp>
        <p:sp>
          <p:nvSpPr>
            <p:cNvPr id="47215" name="Rectangle 185"/>
            <p:cNvSpPr>
              <a:spLocks noChangeArrowheads="1"/>
            </p:cNvSpPr>
            <p:nvPr/>
          </p:nvSpPr>
          <p:spPr bwMode="auto">
            <a:xfrm>
              <a:off x="971600" y="3789040"/>
              <a:ext cx="1080120"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Transport</a:t>
              </a:r>
            </a:p>
          </p:txBody>
        </p:sp>
        <p:sp>
          <p:nvSpPr>
            <p:cNvPr id="47216" name="Rectangle 186"/>
            <p:cNvSpPr>
              <a:spLocks noChangeArrowheads="1"/>
            </p:cNvSpPr>
            <p:nvPr/>
          </p:nvSpPr>
          <p:spPr bwMode="auto">
            <a:xfrm>
              <a:off x="971601" y="3514117"/>
              <a:ext cx="1080119" cy="270030"/>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Application</a:t>
              </a:r>
            </a:p>
          </p:txBody>
        </p:sp>
      </p:grpSp>
      <p:sp>
        <p:nvSpPr>
          <p:cNvPr id="47115" name="Rectangle 14"/>
          <p:cNvSpPr>
            <a:spLocks noChangeArrowheads="1"/>
          </p:cNvSpPr>
          <p:nvPr/>
        </p:nvSpPr>
        <p:spPr bwMode="auto">
          <a:xfrm>
            <a:off x="6388100" y="4675188"/>
            <a:ext cx="554038" cy="311150"/>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Network</a:t>
            </a:r>
          </a:p>
        </p:txBody>
      </p:sp>
      <p:sp>
        <p:nvSpPr>
          <p:cNvPr id="47116" name="Rectangle 15"/>
          <p:cNvSpPr>
            <a:spLocks noChangeArrowheads="1"/>
          </p:cNvSpPr>
          <p:nvPr/>
        </p:nvSpPr>
        <p:spPr bwMode="auto">
          <a:xfrm>
            <a:off x="5851525" y="4675188"/>
            <a:ext cx="544513" cy="309562"/>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Network</a:t>
            </a:r>
          </a:p>
        </p:txBody>
      </p:sp>
      <p:sp>
        <p:nvSpPr>
          <p:cNvPr id="17" name="Isosceles Triangle 16"/>
          <p:cNvSpPr/>
          <p:nvPr/>
        </p:nvSpPr>
        <p:spPr bwMode="auto">
          <a:xfrm flipV="1">
            <a:off x="5851525" y="4670425"/>
            <a:ext cx="1090613" cy="111125"/>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sp>
        <p:nvSpPr>
          <p:cNvPr id="18" name="Rectangle 17"/>
          <p:cNvSpPr/>
          <p:nvPr/>
        </p:nvSpPr>
        <p:spPr bwMode="auto">
          <a:xfrm>
            <a:off x="4841875" y="5564188"/>
            <a:ext cx="1539875" cy="90487"/>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sp>
        <p:nvSpPr>
          <p:cNvPr id="19" name="Rectangle 18"/>
          <p:cNvSpPr/>
          <p:nvPr/>
        </p:nvSpPr>
        <p:spPr bwMode="auto">
          <a:xfrm>
            <a:off x="6437313" y="5564188"/>
            <a:ext cx="1930400" cy="88900"/>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sp>
        <p:nvSpPr>
          <p:cNvPr id="47120" name="Rectangle 19"/>
          <p:cNvSpPr>
            <a:spLocks noChangeArrowheads="1"/>
          </p:cNvSpPr>
          <p:nvPr/>
        </p:nvSpPr>
        <p:spPr bwMode="auto">
          <a:xfrm>
            <a:off x="5856288" y="4984750"/>
            <a:ext cx="542925" cy="287338"/>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47121" name="Rectangle 20"/>
          <p:cNvSpPr>
            <a:spLocks noChangeArrowheads="1"/>
          </p:cNvSpPr>
          <p:nvPr/>
        </p:nvSpPr>
        <p:spPr bwMode="auto">
          <a:xfrm>
            <a:off x="5856288" y="5272088"/>
            <a:ext cx="542925" cy="295275"/>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47122" name="Rectangle 21"/>
          <p:cNvSpPr>
            <a:spLocks noChangeArrowheads="1"/>
          </p:cNvSpPr>
          <p:nvPr/>
        </p:nvSpPr>
        <p:spPr bwMode="auto">
          <a:xfrm>
            <a:off x="6399213" y="4984750"/>
            <a:ext cx="542925" cy="280988"/>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Data Link</a:t>
            </a:r>
          </a:p>
        </p:txBody>
      </p:sp>
      <p:sp>
        <p:nvSpPr>
          <p:cNvPr id="47123" name="Rectangle 22"/>
          <p:cNvSpPr>
            <a:spLocks noChangeArrowheads="1"/>
          </p:cNvSpPr>
          <p:nvPr/>
        </p:nvSpPr>
        <p:spPr bwMode="auto">
          <a:xfrm>
            <a:off x="6399213" y="5270500"/>
            <a:ext cx="542925" cy="295275"/>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Physical</a:t>
            </a:r>
          </a:p>
        </p:txBody>
      </p:sp>
      <p:sp>
        <p:nvSpPr>
          <p:cNvPr id="24" name="Rounded Rectangle 23"/>
          <p:cNvSpPr/>
          <p:nvPr/>
        </p:nvSpPr>
        <p:spPr bwMode="auto">
          <a:xfrm>
            <a:off x="7467600" y="2166938"/>
            <a:ext cx="1066800" cy="1074737"/>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a:lstStyle/>
          <a:p>
            <a:pPr eaLnBrk="0" hangingPunct="0">
              <a:defRPr/>
            </a:pPr>
            <a:endParaRPr lang="en-US" sz="1200" b="0" dirty="0">
              <a:latin typeface="Times New Roman" charset="0"/>
              <a:cs typeface="+mn-cs"/>
            </a:endParaRPr>
          </a:p>
        </p:txBody>
      </p:sp>
      <p:sp>
        <p:nvSpPr>
          <p:cNvPr id="47125" name="AutoShape 11"/>
          <p:cNvSpPr>
            <a:spLocks noChangeArrowheads="1"/>
          </p:cNvSpPr>
          <p:nvPr/>
        </p:nvSpPr>
        <p:spPr bwMode="auto">
          <a:xfrm>
            <a:off x="746125" y="2455863"/>
            <a:ext cx="882650" cy="785812"/>
          </a:xfrm>
          <a:prstGeom prst="flowChartAlternateProcess">
            <a:avLst/>
          </a:prstGeom>
          <a:solidFill>
            <a:srgbClr val="6DC0FF"/>
          </a:solidFill>
          <a:ln w="9525">
            <a:noFill/>
            <a:miter lim="800000"/>
            <a:headEnd/>
            <a:tailEnd/>
          </a:ln>
        </p:spPr>
        <p:txBody>
          <a:bodyPr wrap="none" lIns="0" tIns="0" anchor="ctr"/>
          <a:lstStyle/>
          <a:p>
            <a:pPr eaLnBrk="0" hangingPunct="0"/>
            <a:endParaRPr lang="en-US"/>
          </a:p>
        </p:txBody>
      </p:sp>
      <p:sp>
        <p:nvSpPr>
          <p:cNvPr id="47126" name="AutoShape 13"/>
          <p:cNvSpPr>
            <a:spLocks noChangeArrowheads="1"/>
          </p:cNvSpPr>
          <p:nvPr/>
        </p:nvSpPr>
        <p:spPr bwMode="auto">
          <a:xfrm>
            <a:off x="5715000" y="2776538"/>
            <a:ext cx="1219200" cy="465137"/>
          </a:xfrm>
          <a:prstGeom prst="flowChartAlternateProcess">
            <a:avLst/>
          </a:prstGeom>
          <a:solidFill>
            <a:srgbClr val="8BB2FF"/>
          </a:solidFill>
          <a:ln w="9525">
            <a:noFill/>
            <a:miter lim="800000"/>
            <a:headEnd/>
            <a:tailEnd/>
          </a:ln>
        </p:spPr>
        <p:txBody>
          <a:bodyPr wrap="none" lIns="0" tIns="0" anchor="ctr"/>
          <a:lstStyle/>
          <a:p>
            <a:pPr eaLnBrk="0" hangingPunct="0"/>
            <a:endParaRPr lang="en-US"/>
          </a:p>
        </p:txBody>
      </p:sp>
      <p:sp>
        <p:nvSpPr>
          <p:cNvPr id="47127" name="Freeform 14"/>
          <p:cNvSpPr>
            <a:spLocks/>
          </p:cNvSpPr>
          <p:nvPr/>
        </p:nvSpPr>
        <p:spPr bwMode="auto">
          <a:xfrm>
            <a:off x="6070600" y="2524125"/>
            <a:ext cx="561975" cy="149225"/>
          </a:xfrm>
          <a:custGeom>
            <a:avLst/>
            <a:gdLst>
              <a:gd name="T0" fmla="*/ 0 w 499"/>
              <a:gd name="T1" fmla="*/ 0 h 90"/>
              <a:gd name="T2" fmla="*/ 0 w 499"/>
              <a:gd name="T3" fmla="*/ 2147483647 h 90"/>
              <a:gd name="T4" fmla="*/ 2147483647 w 499"/>
              <a:gd name="T5" fmla="*/ 2147483647 h 90"/>
              <a:gd name="T6" fmla="*/ 2147483647 w 499"/>
              <a:gd name="T7" fmla="*/ 0 h 90"/>
              <a:gd name="T8" fmla="*/ 0 60000 65536"/>
              <a:gd name="T9" fmla="*/ 0 60000 65536"/>
              <a:gd name="T10" fmla="*/ 0 60000 65536"/>
              <a:gd name="T11" fmla="*/ 0 60000 65536"/>
              <a:gd name="T12" fmla="*/ 0 w 499"/>
              <a:gd name="T13" fmla="*/ 0 h 90"/>
              <a:gd name="T14" fmla="*/ 499 w 499"/>
              <a:gd name="T15" fmla="*/ 90 h 90"/>
            </a:gdLst>
            <a:ahLst/>
            <a:cxnLst>
              <a:cxn ang="T8">
                <a:pos x="T0" y="T1"/>
              </a:cxn>
              <a:cxn ang="T9">
                <a:pos x="T2" y="T3"/>
              </a:cxn>
              <a:cxn ang="T10">
                <a:pos x="T4" y="T5"/>
              </a:cxn>
              <a:cxn ang="T11">
                <a:pos x="T6" y="T7"/>
              </a:cxn>
            </a:cxnLst>
            <a:rect l="T12" t="T13" r="T14" b="T15"/>
            <a:pathLst>
              <a:path w="499" h="90">
                <a:moveTo>
                  <a:pt x="0" y="0"/>
                </a:moveTo>
                <a:lnTo>
                  <a:pt x="0" y="90"/>
                </a:lnTo>
                <a:lnTo>
                  <a:pt x="499" y="90"/>
                </a:lnTo>
                <a:lnTo>
                  <a:pt x="499" y="0"/>
                </a:lnTo>
              </a:path>
            </a:pathLst>
          </a:custGeom>
          <a:noFill/>
          <a:ln w="9525" cap="flat" cmpd="sng">
            <a:solidFill>
              <a:schemeClr val="tx1"/>
            </a:solidFill>
            <a:prstDash val="solid"/>
            <a:round/>
            <a:headEnd/>
            <a:tailEnd/>
          </a:ln>
        </p:spPr>
        <p:txBody>
          <a:bodyPr lIns="0" tIns="0"/>
          <a:lstStyle/>
          <a:p>
            <a:endParaRPr lang="en-US"/>
          </a:p>
        </p:txBody>
      </p:sp>
      <p:sp>
        <p:nvSpPr>
          <p:cNvPr id="47128" name="Line 18"/>
          <p:cNvSpPr>
            <a:spLocks noChangeShapeType="1"/>
          </p:cNvSpPr>
          <p:nvPr/>
        </p:nvSpPr>
        <p:spPr bwMode="auto">
          <a:xfrm>
            <a:off x="2819400" y="2700338"/>
            <a:ext cx="762000" cy="249237"/>
          </a:xfrm>
          <a:prstGeom prst="line">
            <a:avLst/>
          </a:prstGeom>
          <a:noFill/>
          <a:ln w="12700">
            <a:solidFill>
              <a:schemeClr val="tx1"/>
            </a:solidFill>
            <a:round/>
            <a:headEnd/>
            <a:tailEnd/>
          </a:ln>
        </p:spPr>
        <p:txBody>
          <a:bodyPr lIns="0" tIns="0"/>
          <a:lstStyle/>
          <a:p>
            <a:endParaRPr lang="en-US"/>
          </a:p>
        </p:txBody>
      </p:sp>
      <p:sp>
        <p:nvSpPr>
          <p:cNvPr id="47129" name="Line 19"/>
          <p:cNvSpPr>
            <a:spLocks noChangeShapeType="1"/>
          </p:cNvSpPr>
          <p:nvPr/>
        </p:nvSpPr>
        <p:spPr bwMode="auto">
          <a:xfrm flipH="1">
            <a:off x="2743200" y="3081338"/>
            <a:ext cx="838200" cy="98425"/>
          </a:xfrm>
          <a:prstGeom prst="line">
            <a:avLst/>
          </a:prstGeom>
          <a:noFill/>
          <a:ln w="12700">
            <a:solidFill>
              <a:schemeClr val="tx1"/>
            </a:solidFill>
            <a:round/>
            <a:headEnd/>
            <a:tailEnd/>
          </a:ln>
        </p:spPr>
        <p:txBody>
          <a:bodyPr lIns="0" tIns="0"/>
          <a:lstStyle/>
          <a:p>
            <a:endParaRPr lang="en-US"/>
          </a:p>
        </p:txBody>
      </p:sp>
      <p:sp>
        <p:nvSpPr>
          <p:cNvPr id="31" name="AutoShape 22"/>
          <p:cNvSpPr>
            <a:spLocks noChangeArrowheads="1"/>
          </p:cNvSpPr>
          <p:nvPr/>
        </p:nvSpPr>
        <p:spPr bwMode="auto">
          <a:xfrm>
            <a:off x="5878513" y="2444750"/>
            <a:ext cx="360362" cy="196850"/>
          </a:xfrm>
          <a:prstGeom prst="can">
            <a:avLst>
              <a:gd name="adj" fmla="val 25000"/>
            </a:avLst>
          </a:prstGeom>
          <a:solidFill>
            <a:schemeClr val="bg1">
              <a:lumMod val="50000"/>
            </a:schemeClr>
          </a:solidFill>
          <a:ln w="9525">
            <a:solidFill>
              <a:schemeClr val="tx1"/>
            </a:solidFill>
            <a:round/>
            <a:headEnd/>
            <a:tailEnd/>
          </a:ln>
          <a:effectLst/>
        </p:spPr>
        <p:txBody>
          <a:bodyPr wrap="none" anchor="ctr"/>
          <a:lstStyle/>
          <a:p>
            <a:pPr algn="ctr" eaLnBrk="0" hangingPunct="0">
              <a:defRPr/>
            </a:pPr>
            <a:endParaRPr lang="en-US" sz="1600" dirty="0">
              <a:ea typeface="ＭＳ Ｐゴシック" pitchFamily="34" charset="-128"/>
              <a:cs typeface="+mn-cs"/>
            </a:endParaRPr>
          </a:p>
        </p:txBody>
      </p:sp>
      <p:pic>
        <p:nvPicPr>
          <p:cNvPr id="47131" name="Picture 23" descr="x_big_image2"/>
          <p:cNvPicPr>
            <a:picLocks noChangeAspect="1" noChangeArrowheads="1"/>
          </p:cNvPicPr>
          <p:nvPr/>
        </p:nvPicPr>
        <p:blipFill>
          <a:blip r:embed="rId2">
            <a:lum bright="10000" contrast="40000"/>
          </a:blip>
          <a:srcRect/>
          <a:stretch>
            <a:fillRect/>
          </a:stretch>
        </p:blipFill>
        <p:spPr bwMode="auto">
          <a:xfrm>
            <a:off x="849313" y="2678113"/>
            <a:ext cx="547687" cy="584200"/>
          </a:xfrm>
          <a:prstGeom prst="rect">
            <a:avLst/>
          </a:prstGeom>
          <a:noFill/>
          <a:ln w="9525">
            <a:noFill/>
            <a:miter lim="800000"/>
            <a:headEnd/>
            <a:tailEnd/>
          </a:ln>
        </p:spPr>
      </p:pic>
      <p:sp>
        <p:nvSpPr>
          <p:cNvPr id="35" name="Text Box 82"/>
          <p:cNvSpPr txBox="1">
            <a:spLocks noChangeArrowheads="1"/>
          </p:cNvSpPr>
          <p:nvPr/>
        </p:nvSpPr>
        <p:spPr bwMode="auto">
          <a:xfrm>
            <a:off x="3117850" y="2455863"/>
            <a:ext cx="1335088" cy="204787"/>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hr-HR" sz="1400" dirty="0">
                <a:latin typeface="+mn-lt"/>
                <a:cs typeface="Arial" pitchFamily="34" charset="0"/>
              </a:rPr>
              <a:t>Access</a:t>
            </a:r>
            <a:r>
              <a:rPr lang="en-US" sz="1400" dirty="0">
                <a:latin typeface="+mn-lt"/>
                <a:cs typeface="Arial" pitchFamily="34" charset="0"/>
              </a:rPr>
              <a:t> Network</a:t>
            </a:r>
            <a:r>
              <a:rPr lang="hr-HR" sz="1400" dirty="0">
                <a:latin typeface="+mn-lt"/>
                <a:cs typeface="Arial" pitchFamily="34" charset="0"/>
              </a:rPr>
              <a:t> </a:t>
            </a:r>
            <a:endParaRPr lang="en-US" sz="1400" dirty="0">
              <a:latin typeface="+mn-lt"/>
              <a:cs typeface="Arial" pitchFamily="34" charset="0"/>
            </a:endParaRPr>
          </a:p>
        </p:txBody>
      </p:sp>
      <p:grpSp>
        <p:nvGrpSpPr>
          <p:cNvPr id="47133" name="Group 136"/>
          <p:cNvGrpSpPr>
            <a:grpSpLocks/>
          </p:cNvGrpSpPr>
          <p:nvPr/>
        </p:nvGrpSpPr>
        <p:grpSpPr bwMode="auto">
          <a:xfrm rot="7624109" flipV="1">
            <a:off x="1400176" y="2108200"/>
            <a:ext cx="1009650" cy="955675"/>
            <a:chOff x="2870" y="2211"/>
            <a:chExt cx="690" cy="728"/>
          </a:xfrm>
        </p:grpSpPr>
        <p:sp>
          <p:nvSpPr>
            <p:cNvPr id="47210" name="Freeform 137"/>
            <p:cNvSpPr>
              <a:spLocks/>
            </p:cNvSpPr>
            <p:nvPr/>
          </p:nvSpPr>
          <p:spPr bwMode="auto">
            <a:xfrm>
              <a:off x="2870" y="2551"/>
              <a:ext cx="461" cy="388"/>
            </a:xfrm>
            <a:custGeom>
              <a:avLst/>
              <a:gdLst>
                <a:gd name="T0" fmla="*/ 3283 w 149"/>
                <a:gd name="T1" fmla="*/ 108 h 247"/>
                <a:gd name="T2" fmla="*/ 3437 w 149"/>
                <a:gd name="T3" fmla="*/ 116 h 247"/>
                <a:gd name="T4" fmla="*/ 3790 w 149"/>
                <a:gd name="T5" fmla="*/ 0 h 247"/>
                <a:gd name="T6" fmla="*/ 4412 w 149"/>
                <a:gd name="T7" fmla="*/ 20 h 247"/>
                <a:gd name="T8" fmla="*/ 0 w 149"/>
                <a:gd name="T9" fmla="*/ 957 h 247"/>
                <a:gd name="T10" fmla="*/ 3283 w 149"/>
                <a:gd name="T11" fmla="*/ 108 h 247"/>
                <a:gd name="T12" fmla="*/ 0 60000 65536"/>
                <a:gd name="T13" fmla="*/ 0 60000 65536"/>
                <a:gd name="T14" fmla="*/ 0 60000 65536"/>
                <a:gd name="T15" fmla="*/ 0 60000 65536"/>
                <a:gd name="T16" fmla="*/ 0 60000 65536"/>
                <a:gd name="T17" fmla="*/ 0 60000 65536"/>
                <a:gd name="T18" fmla="*/ 0 w 149"/>
                <a:gd name="T19" fmla="*/ 0 h 247"/>
                <a:gd name="T20" fmla="*/ 149 w 149"/>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a:p>
          </p:txBody>
        </p:sp>
        <p:sp>
          <p:nvSpPr>
            <p:cNvPr id="47211" name="Freeform 138"/>
            <p:cNvSpPr>
              <a:spLocks/>
            </p:cNvSpPr>
            <p:nvPr/>
          </p:nvSpPr>
          <p:spPr bwMode="auto">
            <a:xfrm>
              <a:off x="3158" y="2211"/>
              <a:ext cx="402" cy="384"/>
            </a:xfrm>
            <a:custGeom>
              <a:avLst/>
              <a:gdLst>
                <a:gd name="T0" fmla="*/ 0 w 130"/>
                <a:gd name="T1" fmla="*/ 932 h 244"/>
                <a:gd name="T2" fmla="*/ 3844 w 130"/>
                <a:gd name="T3" fmla="*/ 0 h 244"/>
                <a:gd name="T4" fmla="*/ 1033 w 130"/>
                <a:gd name="T5" fmla="*/ 842 h 244"/>
                <a:gd name="T6" fmla="*/ 946 w 130"/>
                <a:gd name="T7" fmla="*/ 842 h 244"/>
                <a:gd name="T8" fmla="*/ 535 w 130"/>
                <a:gd name="T9" fmla="*/ 951 h 244"/>
                <a:gd name="T10" fmla="*/ 0 w 130"/>
                <a:gd name="T11" fmla="*/ 932 h 244"/>
                <a:gd name="T12" fmla="*/ 0 60000 65536"/>
                <a:gd name="T13" fmla="*/ 0 60000 65536"/>
                <a:gd name="T14" fmla="*/ 0 60000 65536"/>
                <a:gd name="T15" fmla="*/ 0 60000 65536"/>
                <a:gd name="T16" fmla="*/ 0 60000 65536"/>
                <a:gd name="T17" fmla="*/ 0 60000 65536"/>
                <a:gd name="T18" fmla="*/ 0 w 130"/>
                <a:gd name="T19" fmla="*/ 0 h 244"/>
                <a:gd name="T20" fmla="*/ 130 w 130"/>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a:p>
          </p:txBody>
        </p:sp>
      </p:grpSp>
      <p:sp>
        <p:nvSpPr>
          <p:cNvPr id="41" name="Text Box 82"/>
          <p:cNvSpPr txBox="1">
            <a:spLocks noChangeArrowheads="1"/>
          </p:cNvSpPr>
          <p:nvPr/>
        </p:nvSpPr>
        <p:spPr bwMode="auto">
          <a:xfrm>
            <a:off x="852488" y="2455863"/>
            <a:ext cx="674687" cy="204787"/>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en-US" sz="1400" dirty="0">
                <a:latin typeface="+mn-lt"/>
                <a:cs typeface="Arial" pitchFamily="34" charset="0"/>
              </a:rPr>
              <a:t>Terminal</a:t>
            </a:r>
          </a:p>
        </p:txBody>
      </p:sp>
      <p:pic>
        <p:nvPicPr>
          <p:cNvPr id="47135" name="Picture 372" descr="switch"/>
          <p:cNvPicPr>
            <a:picLocks noChangeAspect="1" noChangeArrowheads="1"/>
          </p:cNvPicPr>
          <p:nvPr/>
        </p:nvPicPr>
        <p:blipFill>
          <a:blip r:embed="rId3">
            <a:grayscl/>
          </a:blip>
          <a:srcRect/>
          <a:stretch>
            <a:fillRect/>
          </a:stretch>
        </p:blipFill>
        <p:spPr bwMode="auto">
          <a:xfrm>
            <a:off x="3581400" y="2928938"/>
            <a:ext cx="503238" cy="184150"/>
          </a:xfrm>
          <a:prstGeom prst="rect">
            <a:avLst/>
          </a:prstGeom>
          <a:noFill/>
          <a:ln w="9525">
            <a:noFill/>
            <a:miter lim="800000"/>
            <a:headEnd/>
            <a:tailEnd/>
          </a:ln>
        </p:spPr>
      </p:pic>
      <p:sp>
        <p:nvSpPr>
          <p:cNvPr id="43" name="Text Box 82"/>
          <p:cNvSpPr txBox="1">
            <a:spLocks noChangeArrowheads="1"/>
          </p:cNvSpPr>
          <p:nvPr/>
        </p:nvSpPr>
        <p:spPr bwMode="auto">
          <a:xfrm>
            <a:off x="5734050" y="2797175"/>
            <a:ext cx="1165225" cy="204788"/>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en-US" sz="1400" dirty="0">
                <a:latin typeface="+mn-lt"/>
                <a:cs typeface="Arial" pitchFamily="34" charset="0"/>
              </a:rPr>
              <a:t>Access Router</a:t>
            </a:r>
          </a:p>
        </p:txBody>
      </p:sp>
      <p:sp>
        <p:nvSpPr>
          <p:cNvPr id="44" name="Text Box 82"/>
          <p:cNvSpPr txBox="1">
            <a:spLocks noChangeArrowheads="1"/>
          </p:cNvSpPr>
          <p:nvPr/>
        </p:nvSpPr>
        <p:spPr bwMode="auto">
          <a:xfrm>
            <a:off x="7548563" y="2214563"/>
            <a:ext cx="895350" cy="409575"/>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en-US" sz="1400" dirty="0">
                <a:latin typeface="+mn-lt"/>
                <a:cs typeface="Arial" pitchFamily="34" charset="0"/>
              </a:rPr>
              <a:t>Information</a:t>
            </a:r>
            <a:br>
              <a:rPr lang="en-US" sz="1400" dirty="0">
                <a:latin typeface="+mn-lt"/>
                <a:cs typeface="Arial" pitchFamily="34" charset="0"/>
              </a:rPr>
            </a:br>
            <a:r>
              <a:rPr lang="en-US" sz="1400" dirty="0">
                <a:latin typeface="+mn-lt"/>
                <a:cs typeface="Arial" pitchFamily="34" charset="0"/>
              </a:rPr>
              <a:t>Server</a:t>
            </a:r>
          </a:p>
        </p:txBody>
      </p:sp>
      <p:grpSp>
        <p:nvGrpSpPr>
          <p:cNvPr id="47138" name="Group 176"/>
          <p:cNvGrpSpPr>
            <a:grpSpLocks/>
          </p:cNvGrpSpPr>
          <p:nvPr/>
        </p:nvGrpSpPr>
        <p:grpSpPr bwMode="auto">
          <a:xfrm>
            <a:off x="3446463" y="4973638"/>
            <a:ext cx="744537" cy="590550"/>
            <a:chOff x="2252213" y="5581908"/>
            <a:chExt cx="1086386" cy="590335"/>
          </a:xfrm>
        </p:grpSpPr>
        <p:sp>
          <p:nvSpPr>
            <p:cNvPr id="47205" name="Rectangle 86"/>
            <p:cNvSpPr>
              <a:spLocks noChangeArrowheads="1"/>
            </p:cNvSpPr>
            <p:nvPr/>
          </p:nvSpPr>
          <p:spPr bwMode="auto">
            <a:xfrm>
              <a:off x="2252213" y="5581908"/>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47206" name="Rectangle 87"/>
            <p:cNvSpPr>
              <a:spLocks noChangeArrowheads="1"/>
            </p:cNvSpPr>
            <p:nvPr/>
          </p:nvSpPr>
          <p:spPr bwMode="auto">
            <a:xfrm>
              <a:off x="2252213" y="5877076"/>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47207" name="Rectangle 88"/>
            <p:cNvSpPr>
              <a:spLocks noChangeArrowheads="1"/>
            </p:cNvSpPr>
            <p:nvPr/>
          </p:nvSpPr>
          <p:spPr bwMode="auto">
            <a:xfrm>
              <a:off x="2796516" y="5582556"/>
              <a:ext cx="542083" cy="292906"/>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47208" name="Rectangle 89"/>
            <p:cNvSpPr>
              <a:spLocks noChangeArrowheads="1"/>
            </p:cNvSpPr>
            <p:nvPr/>
          </p:nvSpPr>
          <p:spPr bwMode="auto">
            <a:xfrm>
              <a:off x="2796514" y="5875018"/>
              <a:ext cx="542085"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91" name="Isosceles Triangle 90"/>
            <p:cNvSpPr/>
            <p:nvPr/>
          </p:nvSpPr>
          <p:spPr bwMode="auto">
            <a:xfrm flipV="1">
              <a:off x="2252213" y="5588256"/>
              <a:ext cx="1086386" cy="71411"/>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grpSp>
      <p:grpSp>
        <p:nvGrpSpPr>
          <p:cNvPr id="47139" name="Group 182"/>
          <p:cNvGrpSpPr>
            <a:grpSpLocks/>
          </p:cNvGrpSpPr>
          <p:nvPr/>
        </p:nvGrpSpPr>
        <p:grpSpPr bwMode="auto">
          <a:xfrm>
            <a:off x="4437063" y="4973638"/>
            <a:ext cx="744537" cy="590550"/>
            <a:chOff x="2252213" y="5581908"/>
            <a:chExt cx="1086386" cy="590335"/>
          </a:xfrm>
        </p:grpSpPr>
        <p:sp>
          <p:nvSpPr>
            <p:cNvPr id="47200" name="Rectangle 81"/>
            <p:cNvSpPr>
              <a:spLocks noChangeArrowheads="1"/>
            </p:cNvSpPr>
            <p:nvPr/>
          </p:nvSpPr>
          <p:spPr bwMode="auto">
            <a:xfrm>
              <a:off x="2252213" y="5581908"/>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47201" name="Rectangle 82"/>
            <p:cNvSpPr>
              <a:spLocks noChangeArrowheads="1"/>
            </p:cNvSpPr>
            <p:nvPr/>
          </p:nvSpPr>
          <p:spPr bwMode="auto">
            <a:xfrm>
              <a:off x="2252213" y="5877076"/>
              <a:ext cx="544303"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47202" name="Rectangle 83"/>
            <p:cNvSpPr>
              <a:spLocks noChangeArrowheads="1"/>
            </p:cNvSpPr>
            <p:nvPr/>
          </p:nvSpPr>
          <p:spPr bwMode="auto">
            <a:xfrm>
              <a:off x="2796516" y="5583403"/>
              <a:ext cx="542083" cy="292906"/>
            </a:xfrm>
            <a:prstGeom prst="rect">
              <a:avLst/>
            </a:prstGeom>
            <a:solidFill>
              <a:schemeClr val="bg1"/>
            </a:solidFill>
            <a:ln w="12700" algn="ctr">
              <a:solidFill>
                <a:schemeClr val="tx1"/>
              </a:solidFill>
              <a:round/>
              <a:headEnd type="none" w="sm" len="sm"/>
              <a:tailEnd type="none" w="sm" len="sm"/>
            </a:ln>
          </p:spPr>
          <p:txBody>
            <a:bodyPr lIns="0" tIns="0" rIns="0" bIns="0" anchor="b" anchorCtr="1"/>
            <a:lstStyle/>
            <a:p>
              <a:pPr eaLnBrk="0" hangingPunct="0"/>
              <a:r>
                <a:rPr lang="en-US" sz="1100" b="0">
                  <a:latin typeface="Arial" charset="0"/>
                </a:rPr>
                <a:t>DL</a:t>
              </a:r>
            </a:p>
          </p:txBody>
        </p:sp>
        <p:sp>
          <p:nvSpPr>
            <p:cNvPr id="47203" name="Rectangle 84"/>
            <p:cNvSpPr>
              <a:spLocks noChangeArrowheads="1"/>
            </p:cNvSpPr>
            <p:nvPr/>
          </p:nvSpPr>
          <p:spPr bwMode="auto">
            <a:xfrm>
              <a:off x="2796514" y="5875018"/>
              <a:ext cx="542085" cy="295167"/>
            </a:xfrm>
            <a:prstGeom prst="rect">
              <a:avLst/>
            </a:prstGeom>
            <a:solidFill>
              <a:schemeClr val="bg1"/>
            </a:solidFill>
            <a:ln w="12700" algn="ctr">
              <a:solidFill>
                <a:schemeClr val="tx1"/>
              </a:solidFill>
              <a:round/>
              <a:headEnd type="none" w="sm" len="sm"/>
              <a:tailEnd type="none" w="sm" len="sm"/>
            </a:ln>
          </p:spPr>
          <p:txBody>
            <a:bodyPr lIns="0" tIns="0" rIns="0" bIns="0" anchor="ctr" anchorCtr="1"/>
            <a:lstStyle/>
            <a:p>
              <a:pPr eaLnBrk="0" hangingPunct="0"/>
              <a:r>
                <a:rPr lang="en-US" sz="1100" b="0">
                  <a:latin typeface="Arial" charset="0"/>
                </a:rPr>
                <a:t>Phy</a:t>
              </a:r>
            </a:p>
          </p:txBody>
        </p:sp>
        <p:sp>
          <p:nvSpPr>
            <p:cNvPr id="86" name="Isosceles Triangle 85"/>
            <p:cNvSpPr/>
            <p:nvPr/>
          </p:nvSpPr>
          <p:spPr bwMode="auto">
            <a:xfrm flipV="1">
              <a:off x="2252213" y="5588256"/>
              <a:ext cx="1086386" cy="71411"/>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sz="1100" b="0" dirty="0">
                <a:latin typeface="Arial" pitchFamily="34" charset="0"/>
                <a:cs typeface="Arial" pitchFamily="34" charset="0"/>
              </a:endParaRPr>
            </a:p>
          </p:txBody>
        </p:sp>
      </p:grpSp>
      <p:sp>
        <p:nvSpPr>
          <p:cNvPr id="50" name="Rectangle 49"/>
          <p:cNvSpPr/>
          <p:nvPr/>
        </p:nvSpPr>
        <p:spPr bwMode="auto">
          <a:xfrm>
            <a:off x="3851275" y="5564188"/>
            <a:ext cx="946150" cy="90487"/>
          </a:xfrm>
          <a:prstGeom prst="rect">
            <a:avLst/>
          </a:prstGeom>
          <a:solidFill>
            <a:schemeClr val="bg1">
              <a:lumMod val="75000"/>
            </a:schemeClr>
          </a:solidFill>
          <a:ln w="12700" cap="flat" cmpd="sng" algn="ctr">
            <a:noFill/>
            <a:prstDash val="solid"/>
            <a:round/>
            <a:headEnd type="none" w="sm" len="sm"/>
            <a:tailEnd type="none" w="sm" len="sm"/>
          </a:ln>
          <a:effectLst/>
        </p:spPr>
        <p:txBody>
          <a:bodyPr anchor="ctr" anchorCtr="1"/>
          <a:lstStyle/>
          <a:p>
            <a:pPr eaLnBrk="0" hangingPunct="0">
              <a:defRPr/>
            </a:pPr>
            <a:r>
              <a:rPr lang="en-US" sz="700" dirty="0">
                <a:latin typeface="+mn-lt"/>
                <a:cs typeface="+mn-cs"/>
              </a:rPr>
              <a:t>Medium</a:t>
            </a:r>
            <a:endParaRPr lang="en-US" sz="700" b="0" dirty="0">
              <a:latin typeface="+mn-lt"/>
              <a:cs typeface="+mn-cs"/>
            </a:endParaRPr>
          </a:p>
        </p:txBody>
      </p:sp>
      <p:pic>
        <p:nvPicPr>
          <p:cNvPr id="47141" name="Picture 372" descr="switch"/>
          <p:cNvPicPr>
            <a:picLocks noChangeAspect="1" noChangeArrowheads="1"/>
          </p:cNvPicPr>
          <p:nvPr/>
        </p:nvPicPr>
        <p:blipFill>
          <a:blip r:embed="rId3">
            <a:grayscl/>
          </a:blip>
          <a:srcRect/>
          <a:stretch>
            <a:fillRect/>
          </a:stretch>
        </p:blipFill>
        <p:spPr bwMode="auto">
          <a:xfrm>
            <a:off x="4481513" y="2978150"/>
            <a:ext cx="503237" cy="196850"/>
          </a:xfrm>
          <a:prstGeom prst="rect">
            <a:avLst/>
          </a:prstGeom>
          <a:noFill/>
          <a:ln w="9525">
            <a:noFill/>
            <a:miter lim="800000"/>
            <a:headEnd/>
            <a:tailEnd/>
          </a:ln>
        </p:spPr>
      </p:pic>
      <p:sp>
        <p:nvSpPr>
          <p:cNvPr id="47142" name="Line 19"/>
          <p:cNvSpPr>
            <a:spLocks noChangeShapeType="1"/>
          </p:cNvSpPr>
          <p:nvPr/>
        </p:nvSpPr>
        <p:spPr bwMode="auto">
          <a:xfrm flipH="1" flipV="1">
            <a:off x="4043363" y="3014663"/>
            <a:ext cx="442912" cy="79375"/>
          </a:xfrm>
          <a:prstGeom prst="line">
            <a:avLst/>
          </a:prstGeom>
          <a:noFill/>
          <a:ln w="12700">
            <a:solidFill>
              <a:schemeClr val="tx1"/>
            </a:solidFill>
            <a:round/>
            <a:headEnd/>
            <a:tailEnd/>
          </a:ln>
        </p:spPr>
        <p:txBody>
          <a:bodyPr lIns="0" tIns="0"/>
          <a:lstStyle/>
          <a:p>
            <a:endParaRPr lang="en-US"/>
          </a:p>
        </p:txBody>
      </p:sp>
      <p:sp>
        <p:nvSpPr>
          <p:cNvPr id="53" name="Text Box 82"/>
          <p:cNvSpPr txBox="1">
            <a:spLocks noChangeArrowheads="1"/>
          </p:cNvSpPr>
          <p:nvPr/>
        </p:nvSpPr>
        <p:spPr bwMode="auto">
          <a:xfrm>
            <a:off x="4167188" y="2759075"/>
            <a:ext cx="798512" cy="207963"/>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hr-HR" sz="1400" dirty="0">
                <a:latin typeface="+mn-lt"/>
                <a:cs typeface="Arial" pitchFamily="34" charset="0"/>
              </a:rPr>
              <a:t>Backhaul </a:t>
            </a:r>
            <a:endParaRPr lang="en-US" sz="1400" dirty="0">
              <a:latin typeface="+mn-lt"/>
              <a:cs typeface="Arial" pitchFamily="34" charset="0"/>
            </a:endParaRPr>
          </a:p>
        </p:txBody>
      </p:sp>
      <p:sp>
        <p:nvSpPr>
          <p:cNvPr id="54" name="Text Box 82"/>
          <p:cNvSpPr txBox="1">
            <a:spLocks noChangeArrowheads="1"/>
          </p:cNvSpPr>
          <p:nvPr/>
        </p:nvSpPr>
        <p:spPr bwMode="auto">
          <a:xfrm>
            <a:off x="4054475" y="5715000"/>
            <a:ext cx="593725" cy="153988"/>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hr-HR" sz="1050" i="1" dirty="0">
                <a:latin typeface="Arial" pitchFamily="34" charset="0"/>
                <a:cs typeface="Arial" pitchFamily="34" charset="0"/>
              </a:rPr>
              <a:t>Backhaul </a:t>
            </a:r>
            <a:endParaRPr lang="en-US" sz="1050" i="1" dirty="0">
              <a:latin typeface="Arial" pitchFamily="34" charset="0"/>
              <a:cs typeface="Arial" pitchFamily="34" charset="0"/>
            </a:endParaRPr>
          </a:p>
        </p:txBody>
      </p:sp>
      <p:sp>
        <p:nvSpPr>
          <p:cNvPr id="55" name="TextBox 54"/>
          <p:cNvSpPr txBox="1"/>
          <p:nvPr/>
        </p:nvSpPr>
        <p:spPr>
          <a:xfrm>
            <a:off x="457200" y="1524000"/>
            <a:ext cx="6167438" cy="523875"/>
          </a:xfrm>
          <a:prstGeom prst="rect">
            <a:avLst/>
          </a:prstGeom>
          <a:noFill/>
        </p:spPr>
        <p:txBody>
          <a:bodyPr wrap="none">
            <a:spAutoFit/>
          </a:bodyPr>
          <a:lstStyle/>
          <a:p>
            <a:pPr eaLnBrk="0" hangingPunct="0">
              <a:defRPr/>
            </a:pPr>
            <a:r>
              <a:rPr lang="en-US" sz="2800" dirty="0">
                <a:latin typeface="+mn-lt"/>
                <a:cs typeface="+mn-cs"/>
              </a:rPr>
              <a:t>The physical view of an access network</a:t>
            </a:r>
          </a:p>
        </p:txBody>
      </p:sp>
      <p:sp>
        <p:nvSpPr>
          <p:cNvPr id="56" name="Text Box 82"/>
          <p:cNvSpPr txBox="1">
            <a:spLocks noChangeArrowheads="1"/>
          </p:cNvSpPr>
          <p:nvPr/>
        </p:nvSpPr>
        <p:spPr bwMode="auto">
          <a:xfrm>
            <a:off x="5764213" y="2125663"/>
            <a:ext cx="985837" cy="344487"/>
          </a:xfrm>
          <a:prstGeom prst="rect">
            <a:avLst/>
          </a:prstGeom>
          <a:noFill/>
          <a:ln w="9525">
            <a:noFill/>
            <a:miter lim="800000"/>
            <a:headEnd/>
            <a:tailEnd/>
          </a:ln>
          <a:effectLst/>
        </p:spPr>
        <p:txBody>
          <a:bodyPr wrap="none" lIns="0" tIns="0" rIns="0" bIns="0">
            <a:spAutoFit/>
          </a:bodyPr>
          <a:lstStyle/>
          <a:p>
            <a:pPr eaLnBrk="0" hangingPunct="0">
              <a:lnSpc>
                <a:spcPct val="80000"/>
              </a:lnSpc>
              <a:defRPr/>
            </a:pPr>
            <a:r>
              <a:rPr lang="en-US" sz="1400" dirty="0">
                <a:latin typeface="+mn-lt"/>
                <a:cs typeface="Arial" pitchFamily="34" charset="0"/>
              </a:rPr>
              <a:t>Subscription</a:t>
            </a:r>
            <a:br>
              <a:rPr lang="en-US" sz="1400" dirty="0">
                <a:latin typeface="+mn-lt"/>
                <a:cs typeface="Arial" pitchFamily="34" charset="0"/>
              </a:rPr>
            </a:br>
            <a:r>
              <a:rPr lang="en-US" sz="1400" dirty="0">
                <a:latin typeface="+mn-lt"/>
                <a:cs typeface="Arial" pitchFamily="34" charset="0"/>
              </a:rPr>
              <a:t>Service</a:t>
            </a:r>
          </a:p>
        </p:txBody>
      </p:sp>
      <p:sp>
        <p:nvSpPr>
          <p:cNvPr id="68" name="TextBox 67"/>
          <p:cNvSpPr txBox="1"/>
          <p:nvPr/>
        </p:nvSpPr>
        <p:spPr>
          <a:xfrm>
            <a:off x="457200" y="3514725"/>
            <a:ext cx="7532688" cy="523875"/>
          </a:xfrm>
          <a:prstGeom prst="rect">
            <a:avLst/>
          </a:prstGeom>
          <a:noFill/>
        </p:spPr>
        <p:txBody>
          <a:bodyPr wrap="none">
            <a:spAutoFit/>
          </a:bodyPr>
          <a:lstStyle/>
          <a:p>
            <a:pPr eaLnBrk="0" hangingPunct="0">
              <a:defRPr/>
            </a:pPr>
            <a:r>
              <a:rPr lang="en-US" sz="2800" dirty="0">
                <a:latin typeface="+mn-lt"/>
                <a:cs typeface="+mn-cs"/>
              </a:rPr>
              <a:t>Protocol layer architecture of an access network</a:t>
            </a:r>
          </a:p>
        </p:txBody>
      </p:sp>
      <p:sp>
        <p:nvSpPr>
          <p:cNvPr id="47148" name="Rounded Rectangle 68"/>
          <p:cNvSpPr>
            <a:spLocks noChangeArrowheads="1"/>
          </p:cNvSpPr>
          <p:nvPr/>
        </p:nvSpPr>
        <p:spPr bwMode="auto">
          <a:xfrm>
            <a:off x="2312988" y="4968875"/>
            <a:ext cx="887412" cy="741363"/>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70" name="Text Box 82"/>
          <p:cNvSpPr txBox="1">
            <a:spLocks noChangeArrowheads="1"/>
          </p:cNvSpPr>
          <p:nvPr/>
        </p:nvSpPr>
        <p:spPr bwMode="auto">
          <a:xfrm>
            <a:off x="2409825" y="5735638"/>
            <a:ext cx="717550" cy="258762"/>
          </a:xfrm>
          <a:prstGeom prst="rect">
            <a:avLst/>
          </a:prstGeom>
          <a:noFill/>
          <a:ln w="9525">
            <a:noFill/>
            <a:miter lim="800000"/>
            <a:headEnd/>
            <a:tailEnd/>
          </a:ln>
          <a:effectLst/>
        </p:spPr>
        <p:txBody>
          <a:bodyPr wrap="none" lIns="0" tIns="0" rIns="0" bIns="0">
            <a:spAutoFit/>
          </a:bodyPr>
          <a:lstStyle/>
          <a:p>
            <a:pPr algn="ctr" eaLnBrk="0" hangingPunct="0">
              <a:lnSpc>
                <a:spcPct val="80000"/>
              </a:lnSpc>
              <a:defRPr/>
            </a:pPr>
            <a:r>
              <a:rPr lang="de-DE" sz="1050" i="1" dirty="0" err="1">
                <a:latin typeface="Arial" pitchFamily="34" charset="0"/>
                <a:cs typeface="Arial" pitchFamily="34" charset="0"/>
              </a:rPr>
              <a:t>Node</a:t>
            </a:r>
            <a:r>
              <a:rPr lang="de-DE" sz="1050" i="1" dirty="0">
                <a:latin typeface="Arial" pitchFamily="34" charset="0"/>
                <a:cs typeface="Arial" pitchFamily="34" charset="0"/>
              </a:rPr>
              <a:t> </a:t>
            </a:r>
            <a:r>
              <a:rPr lang="de-DE" sz="1050" i="1" dirty="0" err="1">
                <a:latin typeface="Arial" pitchFamily="34" charset="0"/>
                <a:cs typeface="Arial" pitchFamily="34" charset="0"/>
              </a:rPr>
              <a:t>of</a:t>
            </a:r>
            <a:r>
              <a:rPr lang="de-DE" sz="1050" i="1" dirty="0">
                <a:latin typeface="Arial" pitchFamily="34" charset="0"/>
                <a:cs typeface="Arial" pitchFamily="34" charset="0"/>
              </a:rPr>
              <a:t/>
            </a:r>
            <a:br>
              <a:rPr lang="de-DE" sz="1050" i="1" dirty="0">
                <a:latin typeface="Arial" pitchFamily="34" charset="0"/>
                <a:cs typeface="Arial" pitchFamily="34" charset="0"/>
              </a:rPr>
            </a:br>
            <a:r>
              <a:rPr lang="de-DE" sz="1050" i="1" dirty="0" err="1">
                <a:latin typeface="Arial" pitchFamily="34" charset="0"/>
                <a:cs typeface="Arial" pitchFamily="34" charset="0"/>
              </a:rPr>
              <a:t>Attachment</a:t>
            </a:r>
            <a:r>
              <a:rPr lang="hr-HR" sz="1050" i="1" dirty="0">
                <a:latin typeface="Arial" pitchFamily="34" charset="0"/>
                <a:cs typeface="Arial" pitchFamily="34" charset="0"/>
              </a:rPr>
              <a:t> </a:t>
            </a:r>
            <a:endParaRPr lang="en-US" sz="1050" i="1" dirty="0">
              <a:latin typeface="Arial" pitchFamily="34" charset="0"/>
              <a:cs typeface="Arial" pitchFamily="34" charset="0"/>
            </a:endParaRPr>
          </a:p>
        </p:txBody>
      </p:sp>
      <p:sp>
        <p:nvSpPr>
          <p:cNvPr id="47150" name="Rounded Rectangle 70"/>
          <p:cNvSpPr>
            <a:spLocks noChangeArrowheads="1"/>
          </p:cNvSpPr>
          <p:nvPr/>
        </p:nvSpPr>
        <p:spPr bwMode="auto">
          <a:xfrm>
            <a:off x="838200" y="4973638"/>
            <a:ext cx="762000" cy="741362"/>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72" name="Text Box 82"/>
          <p:cNvSpPr txBox="1">
            <a:spLocks noChangeArrowheads="1"/>
          </p:cNvSpPr>
          <p:nvPr/>
        </p:nvSpPr>
        <p:spPr bwMode="auto">
          <a:xfrm>
            <a:off x="914400" y="5735638"/>
            <a:ext cx="561975" cy="258762"/>
          </a:xfrm>
          <a:prstGeom prst="rect">
            <a:avLst/>
          </a:prstGeom>
          <a:noFill/>
          <a:ln w="9525">
            <a:noFill/>
            <a:miter lim="800000"/>
            <a:headEnd/>
            <a:tailEnd/>
          </a:ln>
          <a:effectLst/>
        </p:spPr>
        <p:txBody>
          <a:bodyPr wrap="none" lIns="0" tIns="0" rIns="0" bIns="0">
            <a:spAutoFit/>
          </a:bodyPr>
          <a:lstStyle/>
          <a:p>
            <a:pPr algn="ctr" eaLnBrk="0" hangingPunct="0">
              <a:lnSpc>
                <a:spcPct val="80000"/>
              </a:lnSpc>
              <a:defRPr/>
            </a:pPr>
            <a:r>
              <a:rPr lang="de-DE" sz="1050" i="1" dirty="0">
                <a:latin typeface="Arial" pitchFamily="34" charset="0"/>
                <a:cs typeface="Arial" pitchFamily="34" charset="0"/>
              </a:rPr>
              <a:t>Terminal</a:t>
            </a:r>
            <a:br>
              <a:rPr lang="de-DE" sz="1050" i="1" dirty="0">
                <a:latin typeface="Arial" pitchFamily="34" charset="0"/>
                <a:cs typeface="Arial" pitchFamily="34" charset="0"/>
              </a:rPr>
            </a:br>
            <a:r>
              <a:rPr lang="de-DE" sz="1050" i="1" dirty="0">
                <a:latin typeface="Arial" pitchFamily="34" charset="0"/>
                <a:cs typeface="Arial" pitchFamily="34" charset="0"/>
              </a:rPr>
              <a:t>Interface</a:t>
            </a:r>
            <a:r>
              <a:rPr lang="hr-HR" sz="1050" i="1" dirty="0">
                <a:latin typeface="Arial" pitchFamily="34" charset="0"/>
                <a:cs typeface="Arial" pitchFamily="34" charset="0"/>
              </a:rPr>
              <a:t> </a:t>
            </a:r>
            <a:endParaRPr lang="en-US" sz="1050" i="1" dirty="0">
              <a:latin typeface="Arial" pitchFamily="34" charset="0"/>
              <a:cs typeface="Arial" pitchFamily="34" charset="0"/>
            </a:endParaRPr>
          </a:p>
        </p:txBody>
      </p:sp>
      <p:sp>
        <p:nvSpPr>
          <p:cNvPr id="73" name="Text Box 82"/>
          <p:cNvSpPr txBox="1">
            <a:spLocks noChangeArrowheads="1"/>
          </p:cNvSpPr>
          <p:nvPr/>
        </p:nvSpPr>
        <p:spPr bwMode="auto">
          <a:xfrm>
            <a:off x="5461000" y="5735638"/>
            <a:ext cx="876300" cy="258762"/>
          </a:xfrm>
          <a:prstGeom prst="rect">
            <a:avLst/>
          </a:prstGeom>
          <a:noFill/>
          <a:ln w="9525">
            <a:noFill/>
            <a:miter lim="800000"/>
            <a:headEnd/>
            <a:tailEnd/>
          </a:ln>
          <a:effectLst/>
        </p:spPr>
        <p:txBody>
          <a:bodyPr wrap="none" lIns="0" tIns="0" rIns="0" bIns="0">
            <a:spAutoFit/>
          </a:bodyPr>
          <a:lstStyle/>
          <a:p>
            <a:pPr algn="r" eaLnBrk="0" hangingPunct="0">
              <a:lnSpc>
                <a:spcPct val="80000"/>
              </a:lnSpc>
              <a:defRPr/>
            </a:pPr>
            <a:r>
              <a:rPr lang="de-DE" sz="1050" i="1" dirty="0">
                <a:latin typeface="Arial" pitchFamily="34" charset="0"/>
                <a:cs typeface="Arial" pitchFamily="34" charset="0"/>
              </a:rPr>
              <a:t>Access Router</a:t>
            </a:r>
            <a:br>
              <a:rPr lang="de-DE" sz="1050" i="1" dirty="0">
                <a:latin typeface="Arial" pitchFamily="34" charset="0"/>
                <a:cs typeface="Arial" pitchFamily="34" charset="0"/>
              </a:rPr>
            </a:br>
            <a:r>
              <a:rPr lang="de-DE" sz="1050" i="1" dirty="0">
                <a:latin typeface="Arial" pitchFamily="34" charset="0"/>
                <a:cs typeface="Arial" pitchFamily="34" charset="0"/>
              </a:rPr>
              <a:t>Interface</a:t>
            </a:r>
            <a:r>
              <a:rPr lang="hr-HR" sz="1050" i="1" dirty="0">
                <a:latin typeface="Arial" pitchFamily="34" charset="0"/>
                <a:cs typeface="Arial" pitchFamily="34" charset="0"/>
              </a:rPr>
              <a:t> </a:t>
            </a:r>
            <a:endParaRPr lang="en-US" sz="1050" i="1" dirty="0">
              <a:latin typeface="Arial" pitchFamily="34" charset="0"/>
              <a:cs typeface="Arial" pitchFamily="34" charset="0"/>
            </a:endParaRPr>
          </a:p>
        </p:txBody>
      </p:sp>
      <p:sp>
        <p:nvSpPr>
          <p:cNvPr id="47153" name="Rounded Rectangle 73"/>
          <p:cNvSpPr>
            <a:spLocks noChangeArrowheads="1"/>
          </p:cNvSpPr>
          <p:nvPr/>
        </p:nvSpPr>
        <p:spPr bwMode="auto">
          <a:xfrm>
            <a:off x="5784850" y="4986338"/>
            <a:ext cx="609600" cy="728662"/>
          </a:xfrm>
          <a:prstGeom prst="roundRect">
            <a:avLst>
              <a:gd name="adj" fmla="val 10398"/>
            </a:avLst>
          </a:prstGeom>
          <a:noFill/>
          <a:ln w="12700" algn="ctr">
            <a:solidFill>
              <a:schemeClr val="tx1"/>
            </a:solidFill>
            <a:prstDash val="lgDashDotDot"/>
            <a:round/>
            <a:headEnd type="none" w="sm" len="sm"/>
            <a:tailEnd type="none" w="sm" len="sm"/>
          </a:ln>
        </p:spPr>
        <p:txBody>
          <a:bodyPr/>
          <a:lstStyle/>
          <a:p>
            <a:pPr eaLnBrk="0" hangingPunct="0"/>
            <a:endParaRPr lang="en-US" sz="1200" b="0"/>
          </a:p>
        </p:txBody>
      </p:sp>
      <p:sp>
        <p:nvSpPr>
          <p:cNvPr id="75" name="Text Box 82"/>
          <p:cNvSpPr txBox="1">
            <a:spLocks noChangeArrowheads="1"/>
          </p:cNvSpPr>
          <p:nvPr/>
        </p:nvSpPr>
        <p:spPr bwMode="auto">
          <a:xfrm>
            <a:off x="3581400" y="5916613"/>
            <a:ext cx="1660525" cy="204787"/>
          </a:xfrm>
          <a:prstGeom prst="rect">
            <a:avLst/>
          </a:prstGeom>
          <a:noFill/>
          <a:ln w="9525">
            <a:noFill/>
            <a:miter lim="800000"/>
            <a:headEnd/>
            <a:tailEnd/>
          </a:ln>
          <a:effectLst/>
        </p:spPr>
        <p:txBody>
          <a:bodyPr wrap="none" lIns="0" tIns="0" rIns="0" bIns="0">
            <a:spAutoFit/>
          </a:bodyPr>
          <a:lstStyle/>
          <a:p>
            <a:pPr algn="ctr" eaLnBrk="0" hangingPunct="0">
              <a:lnSpc>
                <a:spcPct val="95000"/>
              </a:lnSpc>
              <a:defRPr/>
            </a:pPr>
            <a:r>
              <a:rPr lang="de-DE" sz="1400" i="1" dirty="0" err="1">
                <a:solidFill>
                  <a:schemeClr val="accent1">
                    <a:lumMod val="50000"/>
                  </a:schemeClr>
                </a:solidFill>
                <a:latin typeface="Arial" pitchFamily="34" charset="0"/>
                <a:cs typeface="Arial" pitchFamily="34" charset="0"/>
              </a:rPr>
              <a:t>Scope</a:t>
            </a:r>
            <a:r>
              <a:rPr lang="de-DE" sz="1400" i="1" dirty="0">
                <a:solidFill>
                  <a:schemeClr val="accent1">
                    <a:lumMod val="50000"/>
                  </a:schemeClr>
                </a:solidFill>
                <a:latin typeface="Arial" pitchFamily="34" charset="0"/>
                <a:cs typeface="Arial" pitchFamily="34" charset="0"/>
              </a:rPr>
              <a:t> </a:t>
            </a:r>
            <a:r>
              <a:rPr lang="de-DE" sz="1400" i="1" dirty="0" err="1">
                <a:solidFill>
                  <a:schemeClr val="accent1">
                    <a:lumMod val="50000"/>
                  </a:schemeClr>
                </a:solidFill>
                <a:latin typeface="Arial" pitchFamily="34" charset="0"/>
                <a:cs typeface="Arial" pitchFamily="34" charset="0"/>
              </a:rPr>
              <a:t>of</a:t>
            </a:r>
            <a:r>
              <a:rPr lang="de-DE" sz="1400" i="1" dirty="0">
                <a:solidFill>
                  <a:schemeClr val="accent1">
                    <a:lumMod val="50000"/>
                  </a:schemeClr>
                </a:solidFill>
                <a:latin typeface="Arial" pitchFamily="34" charset="0"/>
                <a:cs typeface="Arial" pitchFamily="34" charset="0"/>
              </a:rPr>
              <a:t> P802.1CF</a:t>
            </a:r>
            <a:r>
              <a:rPr lang="hr-HR" sz="1400" i="1" dirty="0">
                <a:solidFill>
                  <a:schemeClr val="accent1">
                    <a:lumMod val="50000"/>
                  </a:schemeClr>
                </a:solidFill>
                <a:latin typeface="Arial" pitchFamily="34" charset="0"/>
                <a:cs typeface="Arial" pitchFamily="34" charset="0"/>
              </a:rPr>
              <a:t> </a:t>
            </a:r>
            <a:endParaRPr lang="en-US" sz="1400" i="1" dirty="0">
              <a:solidFill>
                <a:schemeClr val="accent1">
                  <a:lumMod val="50000"/>
                </a:schemeClr>
              </a:solidFill>
              <a:latin typeface="Arial" pitchFamily="34" charset="0"/>
              <a:cs typeface="Arial" pitchFamily="34" charset="0"/>
            </a:endParaRPr>
          </a:p>
        </p:txBody>
      </p:sp>
      <p:pic>
        <p:nvPicPr>
          <p:cNvPr id="47155"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grayscl/>
            <a:biLevel thresh="50000"/>
          </a:blip>
          <a:srcRect/>
          <a:stretch>
            <a:fillRect/>
          </a:stretch>
        </p:blipFill>
        <p:spPr bwMode="auto">
          <a:xfrm>
            <a:off x="2646363" y="2471738"/>
            <a:ext cx="228600" cy="246062"/>
          </a:xfrm>
          <a:prstGeom prst="rect">
            <a:avLst/>
          </a:prstGeom>
          <a:noFill/>
          <a:ln w="9525">
            <a:noFill/>
            <a:miter lim="800000"/>
            <a:headEnd/>
            <a:tailEnd/>
          </a:ln>
        </p:spPr>
      </p:pic>
      <p:pic>
        <p:nvPicPr>
          <p:cNvPr id="47156" name="Picture 2" descr="D:\Data\WFA\_WBA\SDN+NFV\Wireless_Access_Point_Computer_Clipart_Pictures.png"/>
          <p:cNvPicPr>
            <a:picLocks noChangeAspect="1" noChangeArrowheads="1"/>
          </p:cNvPicPr>
          <p:nvPr/>
        </p:nvPicPr>
        <p:blipFill>
          <a:blip r:embed="rId5">
            <a:clrChange>
              <a:clrFrom>
                <a:srgbClr val="FFFFFF"/>
              </a:clrFrom>
              <a:clrTo>
                <a:srgbClr val="FFFFFF">
                  <a:alpha val="0"/>
                </a:srgbClr>
              </a:clrTo>
            </a:clrChange>
            <a:grayscl/>
            <a:biLevel thresh="50000"/>
          </a:blip>
          <a:srcRect/>
          <a:stretch>
            <a:fillRect/>
          </a:stretch>
        </p:blipFill>
        <p:spPr bwMode="auto">
          <a:xfrm>
            <a:off x="2482850" y="2749550"/>
            <a:ext cx="425450" cy="457200"/>
          </a:xfrm>
          <a:prstGeom prst="rect">
            <a:avLst/>
          </a:prstGeom>
          <a:noFill/>
          <a:ln w="9525">
            <a:noFill/>
            <a:miter lim="800000"/>
            <a:headEnd/>
            <a:tailEnd/>
          </a:ln>
        </p:spPr>
      </p:pic>
      <p:grpSp>
        <p:nvGrpSpPr>
          <p:cNvPr id="47157" name="Group 224"/>
          <p:cNvGrpSpPr>
            <a:grpSpLocks/>
          </p:cNvGrpSpPr>
          <p:nvPr/>
        </p:nvGrpSpPr>
        <p:grpSpPr bwMode="auto">
          <a:xfrm>
            <a:off x="6535738" y="2319338"/>
            <a:ext cx="228600" cy="306387"/>
            <a:chOff x="7391400" y="2743200"/>
            <a:chExt cx="1031875" cy="1144587"/>
          </a:xfrm>
        </p:grpSpPr>
        <p:sp>
          <p:nvSpPr>
            <p:cNvPr id="226" name="Freeform 110"/>
            <p:cNvSpPr>
              <a:spLocks/>
            </p:cNvSpPr>
            <p:nvPr/>
          </p:nvSpPr>
          <p:spPr bwMode="auto">
            <a:xfrm flipH="1">
              <a:off x="8265627" y="2743200"/>
              <a:ext cx="157648"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227" name="Rectangle 111"/>
            <p:cNvSpPr>
              <a:spLocks noChangeArrowheads="1"/>
            </p:cNvSpPr>
            <p:nvPr/>
          </p:nvSpPr>
          <p:spPr bwMode="auto">
            <a:xfrm flipH="1">
              <a:off x="7412895" y="2832156"/>
              <a:ext cx="867064" cy="1055631"/>
            </a:xfrm>
            <a:prstGeom prst="rect">
              <a:avLst/>
            </a:prstGeom>
            <a:solidFill>
              <a:schemeClr val="tx1">
                <a:lumMod val="65000"/>
                <a:lumOff val="35000"/>
              </a:schemeClr>
            </a:solidFill>
            <a:ln w="1588">
              <a:noFill/>
              <a:miter lim="800000"/>
              <a:headEnd/>
              <a:tailEnd/>
            </a:ln>
            <a:effectLst/>
          </p:spPr>
          <p:txBody>
            <a:bodyPr/>
            <a:lstStyle/>
            <a:p>
              <a:pPr eaLnBrk="0" hangingPunct="0">
                <a:defRPr/>
              </a:pPr>
              <a:endParaRPr lang="en-US" dirty="0">
                <a:cs typeface="+mn-cs"/>
              </a:endParaRPr>
            </a:p>
          </p:txBody>
        </p:sp>
        <p:sp>
          <p:nvSpPr>
            <p:cNvPr id="47191"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p:spPr>
          <p:txBody>
            <a:bodyPr wrap="none" anchor="ctr"/>
            <a:lstStyle/>
            <a:p>
              <a:pPr eaLnBrk="0" hangingPunct="0"/>
              <a:endParaRPr lang="en-US"/>
            </a:p>
          </p:txBody>
        </p:sp>
        <p:grpSp>
          <p:nvGrpSpPr>
            <p:cNvPr id="47192" name="Group 113"/>
            <p:cNvGrpSpPr>
              <a:grpSpLocks/>
            </p:cNvGrpSpPr>
            <p:nvPr/>
          </p:nvGrpSpPr>
          <p:grpSpPr bwMode="auto">
            <a:xfrm flipH="1">
              <a:off x="7540261" y="3272744"/>
              <a:ext cx="514246" cy="300626"/>
              <a:chOff x="3216" y="2784"/>
              <a:chExt cx="192" cy="144"/>
            </a:xfrm>
          </p:grpSpPr>
          <p:sp>
            <p:nvSpPr>
              <p:cNvPr id="47196" name="Line 1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lstStyle/>
              <a:p>
                <a:endParaRPr lang="en-US"/>
              </a:p>
            </p:txBody>
          </p:sp>
          <p:sp>
            <p:nvSpPr>
              <p:cNvPr id="47197" name="Line 1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lstStyle/>
              <a:p>
                <a:endParaRPr lang="en-US"/>
              </a:p>
            </p:txBody>
          </p:sp>
          <p:sp>
            <p:nvSpPr>
              <p:cNvPr id="47198" name="Line 1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lstStyle/>
              <a:p>
                <a:endParaRPr lang="en-US"/>
              </a:p>
            </p:txBody>
          </p:sp>
          <p:sp>
            <p:nvSpPr>
              <p:cNvPr id="47199" name="Line 1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lstStyle/>
              <a:p>
                <a:endParaRPr lang="en-US"/>
              </a:p>
            </p:txBody>
          </p:sp>
        </p:grpSp>
        <p:sp>
          <p:nvSpPr>
            <p:cNvPr id="230" name="Freeform 118"/>
            <p:cNvSpPr>
              <a:spLocks/>
            </p:cNvSpPr>
            <p:nvPr/>
          </p:nvSpPr>
          <p:spPr bwMode="auto">
            <a:xfrm>
              <a:off x="7391400" y="2749129"/>
              <a:ext cx="1017543" cy="10082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47194"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p:spPr>
          <p:txBody>
            <a:bodyPr wrap="none" anchor="ctr"/>
            <a:lstStyle/>
            <a:p>
              <a:pPr eaLnBrk="0" hangingPunct="0"/>
              <a:endParaRPr lang="en-US"/>
            </a:p>
          </p:txBody>
        </p:sp>
        <p:sp>
          <p:nvSpPr>
            <p:cNvPr id="47195"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p:spPr>
          <p:txBody>
            <a:bodyPr wrap="none" anchor="ctr"/>
            <a:lstStyle/>
            <a:p>
              <a:pPr eaLnBrk="0" hangingPunct="0"/>
              <a:endParaRPr lang="en-US"/>
            </a:p>
          </p:txBody>
        </p:sp>
      </p:grpSp>
      <p:sp>
        <p:nvSpPr>
          <p:cNvPr id="47158" name="Line 20"/>
          <p:cNvSpPr>
            <a:spLocks noChangeShapeType="1"/>
          </p:cNvSpPr>
          <p:nvPr/>
        </p:nvSpPr>
        <p:spPr bwMode="auto">
          <a:xfrm flipV="1">
            <a:off x="4948238" y="3074988"/>
            <a:ext cx="2835275" cy="0"/>
          </a:xfrm>
          <a:prstGeom prst="line">
            <a:avLst/>
          </a:prstGeom>
          <a:noFill/>
          <a:ln w="28575">
            <a:solidFill>
              <a:schemeClr val="tx1"/>
            </a:solidFill>
            <a:round/>
            <a:headEnd/>
            <a:tailEnd/>
          </a:ln>
        </p:spPr>
        <p:txBody>
          <a:bodyPr wrap="none" anchor="ctr"/>
          <a:lstStyle/>
          <a:p>
            <a:endParaRPr lang="en-US"/>
          </a:p>
        </p:txBody>
      </p:sp>
      <p:pic>
        <p:nvPicPr>
          <p:cNvPr id="47159" name="Picture 29"/>
          <p:cNvPicPr>
            <a:picLocks noChangeArrowheads="1"/>
          </p:cNvPicPr>
          <p:nvPr/>
        </p:nvPicPr>
        <p:blipFill>
          <a:blip r:embed="rId6">
            <a:grayscl/>
          </a:blip>
          <a:srcRect/>
          <a:stretch>
            <a:fillRect/>
          </a:stretch>
        </p:blipFill>
        <p:spPr bwMode="auto">
          <a:xfrm>
            <a:off x="6075363" y="2971800"/>
            <a:ext cx="477837" cy="233363"/>
          </a:xfrm>
          <a:prstGeom prst="rect">
            <a:avLst/>
          </a:prstGeom>
          <a:noFill/>
          <a:ln w="12700">
            <a:noFill/>
            <a:miter lim="800000"/>
            <a:headEnd/>
            <a:tailEnd/>
          </a:ln>
        </p:spPr>
      </p:pic>
      <p:grpSp>
        <p:nvGrpSpPr>
          <p:cNvPr id="47160" name="Group 211"/>
          <p:cNvGrpSpPr>
            <a:grpSpLocks/>
          </p:cNvGrpSpPr>
          <p:nvPr/>
        </p:nvGrpSpPr>
        <p:grpSpPr bwMode="auto">
          <a:xfrm>
            <a:off x="7696200" y="2700338"/>
            <a:ext cx="304800" cy="458787"/>
            <a:chOff x="7391400" y="2743200"/>
            <a:chExt cx="1031875" cy="1144587"/>
          </a:xfrm>
        </p:grpSpPr>
        <p:sp>
          <p:nvSpPr>
            <p:cNvPr id="201" name="Freeform 110"/>
            <p:cNvSpPr>
              <a:spLocks/>
            </p:cNvSpPr>
            <p:nvPr/>
          </p:nvSpPr>
          <p:spPr bwMode="auto">
            <a:xfrm flipH="1">
              <a:off x="8262045" y="2743200"/>
              <a:ext cx="16123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202" name="Rectangle 111"/>
            <p:cNvSpPr>
              <a:spLocks noChangeArrowheads="1"/>
            </p:cNvSpPr>
            <p:nvPr/>
          </p:nvSpPr>
          <p:spPr bwMode="auto">
            <a:xfrm flipH="1">
              <a:off x="7412897" y="2830331"/>
              <a:ext cx="865272" cy="1057456"/>
            </a:xfrm>
            <a:prstGeom prst="rect">
              <a:avLst/>
            </a:prstGeom>
            <a:solidFill>
              <a:schemeClr val="tx1">
                <a:lumMod val="65000"/>
                <a:lumOff val="35000"/>
              </a:schemeClr>
            </a:solidFill>
            <a:ln w="1588">
              <a:noFill/>
              <a:miter lim="800000"/>
              <a:headEnd/>
              <a:tailEnd/>
            </a:ln>
            <a:effectLst/>
          </p:spPr>
          <p:txBody>
            <a:bodyPr/>
            <a:lstStyle/>
            <a:p>
              <a:pPr eaLnBrk="0" hangingPunct="0">
                <a:defRPr/>
              </a:pPr>
              <a:endParaRPr lang="en-US" dirty="0">
                <a:cs typeface="+mn-cs"/>
              </a:endParaRPr>
            </a:p>
          </p:txBody>
        </p:sp>
        <p:sp>
          <p:nvSpPr>
            <p:cNvPr id="47180"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p:spPr>
          <p:txBody>
            <a:bodyPr wrap="none" anchor="ctr"/>
            <a:lstStyle/>
            <a:p>
              <a:pPr eaLnBrk="0" hangingPunct="0"/>
              <a:endParaRPr lang="en-US"/>
            </a:p>
          </p:txBody>
        </p:sp>
        <p:grpSp>
          <p:nvGrpSpPr>
            <p:cNvPr id="47181" name="Group 113"/>
            <p:cNvGrpSpPr>
              <a:grpSpLocks/>
            </p:cNvGrpSpPr>
            <p:nvPr/>
          </p:nvGrpSpPr>
          <p:grpSpPr bwMode="auto">
            <a:xfrm flipH="1">
              <a:off x="7540261" y="3272744"/>
              <a:ext cx="514246" cy="300626"/>
              <a:chOff x="3216" y="2784"/>
              <a:chExt cx="192" cy="144"/>
            </a:xfrm>
          </p:grpSpPr>
          <p:sp>
            <p:nvSpPr>
              <p:cNvPr id="47185" name="Line 1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lstStyle/>
              <a:p>
                <a:endParaRPr lang="en-US"/>
              </a:p>
            </p:txBody>
          </p:sp>
          <p:sp>
            <p:nvSpPr>
              <p:cNvPr id="47186" name="Line 1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lstStyle/>
              <a:p>
                <a:endParaRPr lang="en-US"/>
              </a:p>
            </p:txBody>
          </p:sp>
          <p:sp>
            <p:nvSpPr>
              <p:cNvPr id="47187" name="Line 1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lstStyle/>
              <a:p>
                <a:endParaRPr lang="en-US"/>
              </a:p>
            </p:txBody>
          </p:sp>
          <p:sp>
            <p:nvSpPr>
              <p:cNvPr id="47188" name="Line 1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lstStyle/>
              <a:p>
                <a:endParaRPr lang="en-US"/>
              </a:p>
            </p:txBody>
          </p:sp>
        </p:grpSp>
        <p:sp>
          <p:nvSpPr>
            <p:cNvPr id="205" name="Freeform 118"/>
            <p:cNvSpPr>
              <a:spLocks/>
            </p:cNvSpPr>
            <p:nvPr/>
          </p:nvSpPr>
          <p:spPr bwMode="auto">
            <a:xfrm>
              <a:off x="7391400" y="2751121"/>
              <a:ext cx="1015754" cy="95052"/>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47183"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p:spPr>
          <p:txBody>
            <a:bodyPr wrap="none" anchor="ctr"/>
            <a:lstStyle/>
            <a:p>
              <a:pPr eaLnBrk="0" hangingPunct="0"/>
              <a:endParaRPr lang="en-US"/>
            </a:p>
          </p:txBody>
        </p:sp>
        <p:sp>
          <p:nvSpPr>
            <p:cNvPr id="47184"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p:spPr>
          <p:txBody>
            <a:bodyPr wrap="none" anchor="ctr"/>
            <a:lstStyle/>
            <a:p>
              <a:pPr eaLnBrk="0" hangingPunct="0"/>
              <a:endParaRPr lang="en-US"/>
            </a:p>
          </p:txBody>
        </p:sp>
      </p:grpSp>
      <p:grpSp>
        <p:nvGrpSpPr>
          <p:cNvPr id="47161" name="Group 212"/>
          <p:cNvGrpSpPr>
            <a:grpSpLocks/>
          </p:cNvGrpSpPr>
          <p:nvPr/>
        </p:nvGrpSpPr>
        <p:grpSpPr bwMode="auto">
          <a:xfrm>
            <a:off x="7974013" y="2651125"/>
            <a:ext cx="304800" cy="458788"/>
            <a:chOff x="7391400" y="2743200"/>
            <a:chExt cx="1031875" cy="1144587"/>
          </a:xfrm>
        </p:grpSpPr>
        <p:sp>
          <p:nvSpPr>
            <p:cNvPr id="214" name="Freeform 110"/>
            <p:cNvSpPr>
              <a:spLocks/>
            </p:cNvSpPr>
            <p:nvPr/>
          </p:nvSpPr>
          <p:spPr bwMode="auto">
            <a:xfrm flipH="1">
              <a:off x="8262045" y="2743200"/>
              <a:ext cx="16123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215" name="Rectangle 111"/>
            <p:cNvSpPr>
              <a:spLocks noChangeArrowheads="1"/>
            </p:cNvSpPr>
            <p:nvPr/>
          </p:nvSpPr>
          <p:spPr bwMode="auto">
            <a:xfrm flipH="1">
              <a:off x="7412897" y="2830331"/>
              <a:ext cx="865268" cy="1057456"/>
            </a:xfrm>
            <a:prstGeom prst="rect">
              <a:avLst/>
            </a:prstGeom>
            <a:solidFill>
              <a:schemeClr val="tx1">
                <a:lumMod val="65000"/>
                <a:lumOff val="35000"/>
              </a:schemeClr>
            </a:solidFill>
            <a:ln w="1588">
              <a:noFill/>
              <a:miter lim="800000"/>
              <a:headEnd/>
              <a:tailEnd/>
            </a:ln>
            <a:effectLst/>
          </p:spPr>
          <p:txBody>
            <a:bodyPr/>
            <a:lstStyle/>
            <a:p>
              <a:pPr eaLnBrk="0" hangingPunct="0">
                <a:defRPr/>
              </a:pPr>
              <a:endParaRPr lang="en-US" dirty="0">
                <a:cs typeface="+mn-cs"/>
              </a:endParaRPr>
            </a:p>
          </p:txBody>
        </p:sp>
        <p:sp>
          <p:nvSpPr>
            <p:cNvPr id="47169"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p:spPr>
          <p:txBody>
            <a:bodyPr wrap="none" anchor="ctr"/>
            <a:lstStyle/>
            <a:p>
              <a:pPr eaLnBrk="0" hangingPunct="0"/>
              <a:endParaRPr lang="en-US"/>
            </a:p>
          </p:txBody>
        </p:sp>
        <p:grpSp>
          <p:nvGrpSpPr>
            <p:cNvPr id="47170" name="Group 113"/>
            <p:cNvGrpSpPr>
              <a:grpSpLocks/>
            </p:cNvGrpSpPr>
            <p:nvPr/>
          </p:nvGrpSpPr>
          <p:grpSpPr bwMode="auto">
            <a:xfrm flipH="1">
              <a:off x="7540261" y="3272744"/>
              <a:ext cx="514246" cy="300626"/>
              <a:chOff x="3216" y="2784"/>
              <a:chExt cx="192" cy="144"/>
            </a:xfrm>
          </p:grpSpPr>
          <p:sp>
            <p:nvSpPr>
              <p:cNvPr id="47174" name="Line 1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lstStyle/>
              <a:p>
                <a:endParaRPr lang="en-US"/>
              </a:p>
            </p:txBody>
          </p:sp>
          <p:sp>
            <p:nvSpPr>
              <p:cNvPr id="47175" name="Line 1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lstStyle/>
              <a:p>
                <a:endParaRPr lang="en-US"/>
              </a:p>
            </p:txBody>
          </p:sp>
          <p:sp>
            <p:nvSpPr>
              <p:cNvPr id="47176" name="Line 1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lstStyle/>
              <a:p>
                <a:endParaRPr lang="en-US"/>
              </a:p>
            </p:txBody>
          </p:sp>
          <p:sp>
            <p:nvSpPr>
              <p:cNvPr id="47177" name="Line 1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lstStyle/>
              <a:p>
                <a:endParaRPr lang="en-US"/>
              </a:p>
            </p:txBody>
          </p:sp>
        </p:grpSp>
        <p:sp>
          <p:nvSpPr>
            <p:cNvPr id="218" name="Freeform 118"/>
            <p:cNvSpPr>
              <a:spLocks/>
            </p:cNvSpPr>
            <p:nvPr/>
          </p:nvSpPr>
          <p:spPr bwMode="auto">
            <a:xfrm>
              <a:off x="7391400" y="2751121"/>
              <a:ext cx="1015750" cy="95052"/>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pPr eaLnBrk="0" hangingPunct="0">
                <a:defRPr/>
              </a:pPr>
              <a:endParaRPr lang="en-US" dirty="0">
                <a:cs typeface="+mn-cs"/>
              </a:endParaRPr>
            </a:p>
          </p:txBody>
        </p:sp>
        <p:sp>
          <p:nvSpPr>
            <p:cNvPr id="47172"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p:spPr>
          <p:txBody>
            <a:bodyPr wrap="none" anchor="ctr"/>
            <a:lstStyle/>
            <a:p>
              <a:pPr eaLnBrk="0" hangingPunct="0"/>
              <a:endParaRPr lang="en-US"/>
            </a:p>
          </p:txBody>
        </p:sp>
        <p:sp>
          <p:nvSpPr>
            <p:cNvPr id="47173"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p:spPr>
          <p:txBody>
            <a:bodyPr wrap="none" anchor="ctr"/>
            <a:lstStyle/>
            <a:p>
              <a:pPr eaLnBrk="0" hangingPunct="0"/>
              <a:endParaRPr lang="en-US"/>
            </a:p>
          </p:txBody>
        </p:sp>
      </p:grpSp>
      <p:sp>
        <p:nvSpPr>
          <p:cNvPr id="47162" name="Title 140"/>
          <p:cNvSpPr>
            <a:spLocks noGrp="1"/>
          </p:cNvSpPr>
          <p:nvPr>
            <p:ph type="title"/>
          </p:nvPr>
        </p:nvSpPr>
        <p:spPr>
          <a:xfrm>
            <a:off x="457200" y="731838"/>
            <a:ext cx="8229600" cy="563562"/>
          </a:xfrm>
        </p:spPr>
        <p:txBody>
          <a:bodyPr/>
          <a:lstStyle/>
          <a:p>
            <a:r>
              <a:rPr lang="en-US" smtClean="0"/>
              <a:t>Access network views</a:t>
            </a:r>
          </a:p>
        </p:txBody>
      </p:sp>
      <p:sp>
        <p:nvSpPr>
          <p:cNvPr id="47163" name="Rounded Rectangle 141"/>
          <p:cNvSpPr>
            <a:spLocks noChangeArrowheads="1"/>
          </p:cNvSpPr>
          <p:nvPr/>
        </p:nvSpPr>
        <p:spPr bwMode="auto">
          <a:xfrm>
            <a:off x="2209800" y="4800600"/>
            <a:ext cx="1066800" cy="16002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47164" name="Rounded Rectangle 142"/>
          <p:cNvSpPr>
            <a:spLocks noChangeArrowheads="1"/>
          </p:cNvSpPr>
          <p:nvPr/>
        </p:nvSpPr>
        <p:spPr bwMode="auto">
          <a:xfrm>
            <a:off x="685800" y="4800600"/>
            <a:ext cx="1066800" cy="16002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144" name="TextBox 143"/>
          <p:cNvSpPr txBox="1"/>
          <p:nvPr/>
        </p:nvSpPr>
        <p:spPr>
          <a:xfrm>
            <a:off x="914400" y="6096000"/>
            <a:ext cx="577850" cy="338138"/>
          </a:xfrm>
          <a:prstGeom prst="rect">
            <a:avLst/>
          </a:prstGeom>
          <a:noFill/>
        </p:spPr>
        <p:txBody>
          <a:bodyPr wrap="none">
            <a:spAutoFit/>
          </a:bodyPr>
          <a:lstStyle/>
          <a:p>
            <a:pPr eaLnBrk="0" hangingPunct="0">
              <a:defRPr/>
            </a:pPr>
            <a:r>
              <a:rPr lang="en-US" sz="1600" dirty="0">
                <a:solidFill>
                  <a:schemeClr val="accent2"/>
                </a:solidFill>
                <a:latin typeface="+mn-lt"/>
                <a:cs typeface="+mn-cs"/>
              </a:rPr>
              <a:t>STA</a:t>
            </a:r>
          </a:p>
        </p:txBody>
      </p:sp>
      <p:sp>
        <p:nvSpPr>
          <p:cNvPr id="145" name="TextBox 144"/>
          <p:cNvSpPr txBox="1"/>
          <p:nvPr/>
        </p:nvSpPr>
        <p:spPr>
          <a:xfrm>
            <a:off x="2514600" y="6096000"/>
            <a:ext cx="468313" cy="338138"/>
          </a:xfrm>
          <a:prstGeom prst="rect">
            <a:avLst/>
          </a:prstGeom>
          <a:noFill/>
        </p:spPr>
        <p:txBody>
          <a:bodyPr wrap="none">
            <a:spAutoFit/>
          </a:bodyPr>
          <a:lstStyle/>
          <a:p>
            <a:pPr eaLnBrk="0" hangingPunct="0">
              <a:defRPr/>
            </a:pPr>
            <a:r>
              <a:rPr lang="en-US" sz="1600" dirty="0">
                <a:solidFill>
                  <a:schemeClr val="accent2"/>
                </a:solidFill>
                <a:latin typeface="+mn-lt"/>
                <a:cs typeface="+mn-cs"/>
              </a:rPr>
              <a:t>AP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bwMode="auto">
          <a:xfrm>
            <a:off x="838200" y="3505200"/>
            <a:ext cx="1600200" cy="1752600"/>
          </a:xfrm>
          <a:prstGeom prst="roundRect">
            <a:avLst>
              <a:gd name="adj" fmla="val 8545"/>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a:latin typeface="+mn-lt"/>
              <a:cs typeface="+mn-cs"/>
            </a:endParaRPr>
          </a:p>
        </p:txBody>
      </p:sp>
      <p:sp>
        <p:nvSpPr>
          <p:cNvPr id="61" name="Rounded Rectangle 60"/>
          <p:cNvSpPr/>
          <p:nvPr/>
        </p:nvSpPr>
        <p:spPr bwMode="auto">
          <a:xfrm>
            <a:off x="3276600" y="3581400"/>
            <a:ext cx="2286000" cy="1676400"/>
          </a:xfrm>
          <a:prstGeom prst="roundRect">
            <a:avLst>
              <a:gd name="adj" fmla="val 10654"/>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a:latin typeface="+mn-lt"/>
              <a:cs typeface="+mn-cs"/>
            </a:endParaRPr>
          </a:p>
        </p:txBody>
      </p:sp>
      <p:sp>
        <p:nvSpPr>
          <p:cNvPr id="62" name="TextBox 61"/>
          <p:cNvSpPr txBox="1"/>
          <p:nvPr/>
        </p:nvSpPr>
        <p:spPr>
          <a:xfrm>
            <a:off x="6400800" y="5257800"/>
            <a:ext cx="1684338" cy="368300"/>
          </a:xfrm>
          <a:prstGeom prst="rect">
            <a:avLst/>
          </a:prstGeom>
          <a:noFill/>
        </p:spPr>
        <p:txBody>
          <a:bodyPr wrap="none">
            <a:spAutoFit/>
          </a:bodyPr>
          <a:lstStyle/>
          <a:p>
            <a:pPr eaLnBrk="0" hangingPunct="0">
              <a:defRPr/>
            </a:pPr>
            <a:r>
              <a:rPr lang="en-US" sz="1800" dirty="0">
                <a:latin typeface="+mn-lt"/>
                <a:cs typeface="+mn-cs"/>
              </a:rPr>
              <a:t>Access Router</a:t>
            </a:r>
          </a:p>
        </p:txBody>
      </p:sp>
      <p:sp>
        <p:nvSpPr>
          <p:cNvPr id="69" name="TextBox 68"/>
          <p:cNvSpPr txBox="1"/>
          <p:nvPr/>
        </p:nvSpPr>
        <p:spPr>
          <a:xfrm>
            <a:off x="3581400" y="5257800"/>
            <a:ext cx="1852613" cy="368300"/>
          </a:xfrm>
          <a:prstGeom prst="rect">
            <a:avLst/>
          </a:prstGeom>
          <a:noFill/>
        </p:spPr>
        <p:txBody>
          <a:bodyPr wrap="none">
            <a:spAutoFit/>
          </a:bodyPr>
          <a:lstStyle/>
          <a:p>
            <a:pPr eaLnBrk="0" hangingPunct="0">
              <a:defRPr/>
            </a:pPr>
            <a:r>
              <a:rPr lang="en-US" sz="1800" dirty="0">
                <a:latin typeface="+mn-lt"/>
                <a:cs typeface="+mn-cs"/>
              </a:rPr>
              <a:t>Access Network</a:t>
            </a:r>
          </a:p>
        </p:txBody>
      </p:sp>
      <p:sp>
        <p:nvSpPr>
          <p:cNvPr id="81" name="TextBox 80"/>
          <p:cNvSpPr txBox="1"/>
          <p:nvPr/>
        </p:nvSpPr>
        <p:spPr>
          <a:xfrm>
            <a:off x="1066800" y="5268913"/>
            <a:ext cx="1057275" cy="369887"/>
          </a:xfrm>
          <a:prstGeom prst="rect">
            <a:avLst/>
          </a:prstGeom>
          <a:noFill/>
        </p:spPr>
        <p:txBody>
          <a:bodyPr wrap="none">
            <a:spAutoFit/>
          </a:bodyPr>
          <a:lstStyle/>
          <a:p>
            <a:pPr eaLnBrk="0" hangingPunct="0">
              <a:defRPr/>
            </a:pPr>
            <a:r>
              <a:rPr lang="en-US" sz="1800" dirty="0">
                <a:latin typeface="+mn-lt"/>
                <a:cs typeface="+mn-cs"/>
              </a:rPr>
              <a:t>Terminal</a:t>
            </a:r>
          </a:p>
        </p:txBody>
      </p:sp>
      <p:sp>
        <p:nvSpPr>
          <p:cNvPr id="49" name="Rounded Rectangle 48"/>
          <p:cNvSpPr/>
          <p:nvPr/>
        </p:nvSpPr>
        <p:spPr bwMode="auto">
          <a:xfrm>
            <a:off x="6477000" y="3505200"/>
            <a:ext cx="1676400" cy="1752600"/>
          </a:xfrm>
          <a:prstGeom prst="roundRect">
            <a:avLst>
              <a:gd name="adj" fmla="val 12471"/>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endParaRPr lang="en-US" sz="1600" b="0">
              <a:latin typeface="+mn-lt"/>
              <a:cs typeface="+mn-cs"/>
            </a:endParaRPr>
          </a:p>
        </p:txBody>
      </p:sp>
      <p:sp>
        <p:nvSpPr>
          <p:cNvPr id="48135" name="Title 1"/>
          <p:cNvSpPr>
            <a:spLocks noGrp="1"/>
          </p:cNvSpPr>
          <p:nvPr>
            <p:ph type="title"/>
          </p:nvPr>
        </p:nvSpPr>
        <p:spPr/>
        <p:txBody>
          <a:bodyPr/>
          <a:lstStyle/>
          <a:p>
            <a:r>
              <a:rPr lang="en-US" smtClean="0"/>
              <a:t>P802.1CF Network Reference Model</a:t>
            </a:r>
          </a:p>
        </p:txBody>
      </p:sp>
      <p:cxnSp>
        <p:nvCxnSpPr>
          <p:cNvPr id="48136" name="Straight Connector 135"/>
          <p:cNvCxnSpPr>
            <a:cxnSpLocks noChangeShapeType="1"/>
            <a:endCxn id="78" idx="1"/>
          </p:cNvCxnSpPr>
          <p:nvPr/>
        </p:nvCxnSpPr>
        <p:spPr bwMode="auto">
          <a:xfrm>
            <a:off x="2362200" y="4800600"/>
            <a:ext cx="990600" cy="0"/>
          </a:xfrm>
          <a:prstGeom prst="line">
            <a:avLst/>
          </a:prstGeom>
          <a:noFill/>
          <a:ln w="19050" algn="ctr">
            <a:solidFill>
              <a:srgbClr val="000000"/>
            </a:solidFill>
            <a:round/>
            <a:headEnd type="none" w="sm" len="sm"/>
            <a:tailEnd type="none" w="sm" len="sm"/>
          </a:ln>
        </p:spPr>
      </p:cxnSp>
      <p:sp>
        <p:nvSpPr>
          <p:cNvPr id="180" name="Rounded Rectangle 179"/>
          <p:cNvSpPr/>
          <p:nvPr/>
        </p:nvSpPr>
        <p:spPr bwMode="auto">
          <a:xfrm>
            <a:off x="1371600" y="4191000"/>
            <a:ext cx="990600" cy="914400"/>
          </a:xfrm>
          <a:prstGeom prst="roundRect">
            <a:avLst>
              <a:gd name="adj" fmla="val 0"/>
            </a:avLst>
          </a:prstGeom>
          <a:noFill/>
          <a:ln w="12700" cap="flat" cmpd="sng" algn="ctr">
            <a:solidFill>
              <a:schemeClr val="tx1"/>
            </a:solidFill>
            <a:prstDash val="solid"/>
            <a:round/>
            <a:headEnd type="none" w="sm" len="sm"/>
            <a:tailEnd type="none" w="sm" len="sm"/>
          </a:ln>
          <a:effectLst/>
        </p:spPr>
        <p:txBody>
          <a:bodyPr anchor="ctr" anchorCtr="1"/>
          <a:lstStyle/>
          <a:p>
            <a:pPr algn="ctr" eaLnBrk="0" hangingPunct="0">
              <a:defRPr/>
            </a:pPr>
            <a:r>
              <a:rPr lang="en-US" sz="1600" dirty="0">
                <a:latin typeface="+mn-lt"/>
                <a:cs typeface="+mn-cs"/>
              </a:rPr>
              <a:t>Terminal</a:t>
            </a:r>
            <a:br>
              <a:rPr lang="en-US" sz="1600" dirty="0">
                <a:latin typeface="+mn-lt"/>
                <a:cs typeface="+mn-cs"/>
              </a:rPr>
            </a:br>
            <a:r>
              <a:rPr lang="en-US" sz="1600" dirty="0">
                <a:latin typeface="+mn-lt"/>
                <a:cs typeface="+mn-cs"/>
              </a:rPr>
              <a:t>Interface</a:t>
            </a:r>
            <a:endParaRPr lang="en-US" sz="1600" b="0" dirty="0">
              <a:latin typeface="+mn-lt"/>
              <a:cs typeface="+mn-cs"/>
            </a:endParaRPr>
          </a:p>
        </p:txBody>
      </p:sp>
      <p:grpSp>
        <p:nvGrpSpPr>
          <p:cNvPr id="48138" name="Group 6"/>
          <p:cNvGrpSpPr>
            <a:grpSpLocks/>
          </p:cNvGrpSpPr>
          <p:nvPr/>
        </p:nvGrpSpPr>
        <p:grpSpPr bwMode="auto">
          <a:xfrm>
            <a:off x="2568575" y="4706938"/>
            <a:ext cx="479425" cy="461962"/>
            <a:chOff x="2729564" y="5063075"/>
            <a:chExt cx="479618" cy="461425"/>
          </a:xfrm>
        </p:grpSpPr>
        <p:sp>
          <p:nvSpPr>
            <p:cNvPr id="48192" name="TextBox 137"/>
            <p:cNvSpPr txBox="1">
              <a:spLocks noChangeArrowheads="1"/>
            </p:cNvSpPr>
            <p:nvPr/>
          </p:nvSpPr>
          <p:spPr bwMode="auto">
            <a:xfrm>
              <a:off x="2729564" y="5155168"/>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R1</a:t>
              </a:r>
            </a:p>
          </p:txBody>
        </p:sp>
        <p:sp>
          <p:nvSpPr>
            <p:cNvPr id="48193" name="Oval 136"/>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44" name="Rounded Rectangle 43"/>
          <p:cNvSpPr/>
          <p:nvPr/>
        </p:nvSpPr>
        <p:spPr bwMode="auto">
          <a:xfrm>
            <a:off x="3733800" y="2057400"/>
            <a:ext cx="1371600" cy="990600"/>
          </a:xfrm>
          <a:prstGeom prst="roundRect">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Coordination and Information</a:t>
            </a:r>
            <a:br>
              <a:rPr lang="en-US" sz="1600" dirty="0">
                <a:latin typeface="+mn-lt"/>
                <a:cs typeface="+mn-cs"/>
              </a:rPr>
            </a:br>
            <a:r>
              <a:rPr lang="en-US" sz="1600" dirty="0">
                <a:latin typeface="+mn-lt"/>
                <a:cs typeface="+mn-cs"/>
              </a:rPr>
              <a:t>Service</a:t>
            </a:r>
          </a:p>
        </p:txBody>
      </p:sp>
      <p:cxnSp>
        <p:nvCxnSpPr>
          <p:cNvPr id="48140" name="Elbow Connector 11"/>
          <p:cNvCxnSpPr>
            <a:cxnSpLocks noChangeShapeType="1"/>
          </p:cNvCxnSpPr>
          <p:nvPr/>
        </p:nvCxnSpPr>
        <p:spPr bwMode="auto">
          <a:xfrm flipV="1">
            <a:off x="2362200" y="1981200"/>
            <a:ext cx="4114800" cy="1852613"/>
          </a:xfrm>
          <a:prstGeom prst="bentConnector3">
            <a:avLst>
              <a:gd name="adj1" fmla="val 10440"/>
            </a:avLst>
          </a:prstGeom>
          <a:noFill/>
          <a:ln w="12700" algn="ctr">
            <a:solidFill>
              <a:schemeClr val="tx1"/>
            </a:solidFill>
            <a:prstDash val="dash"/>
            <a:round/>
            <a:headEnd type="none" w="sm" len="sm"/>
            <a:tailEnd type="none" w="sm" len="sm"/>
          </a:ln>
        </p:spPr>
      </p:cxnSp>
      <p:grpSp>
        <p:nvGrpSpPr>
          <p:cNvPr id="48141" name="Group 62"/>
          <p:cNvGrpSpPr>
            <a:grpSpLocks/>
          </p:cNvGrpSpPr>
          <p:nvPr/>
        </p:nvGrpSpPr>
        <p:grpSpPr bwMode="auto">
          <a:xfrm>
            <a:off x="2711450" y="3114675"/>
            <a:ext cx="569913" cy="369888"/>
            <a:chOff x="2837267" y="4952817"/>
            <a:chExt cx="570824" cy="369332"/>
          </a:xfrm>
        </p:grpSpPr>
        <p:sp>
          <p:nvSpPr>
            <p:cNvPr id="48190" name="TextBox 63"/>
            <p:cNvSpPr txBox="1">
              <a:spLocks noChangeArrowheads="1"/>
            </p:cNvSpPr>
            <p:nvPr/>
          </p:nvSpPr>
          <p:spPr bwMode="auto">
            <a:xfrm>
              <a:off x="2928473" y="4952817"/>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R2</a:t>
              </a:r>
            </a:p>
          </p:txBody>
        </p:sp>
        <p:sp>
          <p:nvSpPr>
            <p:cNvPr id="48191" name="Oval 64"/>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grpSp>
        <p:nvGrpSpPr>
          <p:cNvPr id="48142" name="Group 65"/>
          <p:cNvGrpSpPr>
            <a:grpSpLocks/>
          </p:cNvGrpSpPr>
          <p:nvPr/>
        </p:nvGrpSpPr>
        <p:grpSpPr bwMode="auto">
          <a:xfrm>
            <a:off x="4346575" y="3114675"/>
            <a:ext cx="704850" cy="369888"/>
            <a:chOff x="2837267" y="4952817"/>
            <a:chExt cx="703828" cy="369332"/>
          </a:xfrm>
        </p:grpSpPr>
        <p:sp>
          <p:nvSpPr>
            <p:cNvPr id="48188" name="TextBox 66"/>
            <p:cNvSpPr txBox="1">
              <a:spLocks noChangeArrowheads="1"/>
            </p:cNvSpPr>
            <p:nvPr/>
          </p:nvSpPr>
          <p:spPr bwMode="auto">
            <a:xfrm>
              <a:off x="2933236" y="4952817"/>
              <a:ext cx="607859" cy="369332"/>
            </a:xfrm>
            <a:prstGeom prst="rect">
              <a:avLst/>
            </a:prstGeom>
            <a:noFill/>
            <a:ln w="9525">
              <a:noFill/>
              <a:miter lim="800000"/>
              <a:headEnd/>
              <a:tailEnd/>
            </a:ln>
          </p:spPr>
          <p:txBody>
            <a:bodyPr wrap="none">
              <a:spAutoFit/>
            </a:bodyPr>
            <a:lstStyle/>
            <a:p>
              <a:pPr eaLnBrk="0" hangingPunct="0"/>
              <a:r>
                <a:rPr lang="en-US" sz="1800">
                  <a:latin typeface="Arial" charset="0"/>
                </a:rPr>
                <a:t>R10</a:t>
              </a:r>
            </a:p>
          </p:txBody>
        </p:sp>
        <p:sp>
          <p:nvSpPr>
            <p:cNvPr id="48189" name="Oval 67"/>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48143" name="Straight Connector 70"/>
          <p:cNvCxnSpPr>
            <a:cxnSpLocks noChangeShapeType="1"/>
          </p:cNvCxnSpPr>
          <p:nvPr/>
        </p:nvCxnSpPr>
        <p:spPr bwMode="auto">
          <a:xfrm>
            <a:off x="2362200" y="3986213"/>
            <a:ext cx="990600" cy="0"/>
          </a:xfrm>
          <a:prstGeom prst="line">
            <a:avLst/>
          </a:prstGeom>
          <a:noFill/>
          <a:ln w="12700" algn="ctr">
            <a:solidFill>
              <a:schemeClr val="tx1"/>
            </a:solidFill>
            <a:prstDash val="dash"/>
            <a:round/>
            <a:headEnd type="none" w="sm" len="sm"/>
            <a:tailEnd type="none" w="sm" len="sm"/>
          </a:ln>
        </p:spPr>
      </p:cxnSp>
      <p:grpSp>
        <p:nvGrpSpPr>
          <p:cNvPr id="48144" name="Group 71"/>
          <p:cNvGrpSpPr>
            <a:grpSpLocks/>
          </p:cNvGrpSpPr>
          <p:nvPr/>
        </p:nvGrpSpPr>
        <p:grpSpPr bwMode="auto">
          <a:xfrm>
            <a:off x="2582863" y="3906838"/>
            <a:ext cx="479425" cy="477837"/>
            <a:chOff x="2731663" y="5063075"/>
            <a:chExt cx="479618" cy="478678"/>
          </a:xfrm>
        </p:grpSpPr>
        <p:sp>
          <p:nvSpPr>
            <p:cNvPr id="48186" name="TextBox 72"/>
            <p:cNvSpPr txBox="1">
              <a:spLocks noChangeArrowheads="1"/>
            </p:cNvSpPr>
            <p:nvPr/>
          </p:nvSpPr>
          <p:spPr bwMode="auto">
            <a:xfrm>
              <a:off x="2731663" y="5172421"/>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R8</a:t>
              </a:r>
            </a:p>
          </p:txBody>
        </p:sp>
        <p:sp>
          <p:nvSpPr>
            <p:cNvPr id="48187" name="Oval 73"/>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48145" name="Straight Connector 25"/>
          <p:cNvCxnSpPr>
            <a:cxnSpLocks noChangeShapeType="1"/>
            <a:stCxn id="44" idx="2"/>
            <a:endCxn id="36" idx="0"/>
          </p:cNvCxnSpPr>
          <p:nvPr/>
        </p:nvCxnSpPr>
        <p:spPr bwMode="auto">
          <a:xfrm>
            <a:off x="4419600" y="3048000"/>
            <a:ext cx="1588" cy="609600"/>
          </a:xfrm>
          <a:prstGeom prst="line">
            <a:avLst/>
          </a:prstGeom>
          <a:noFill/>
          <a:ln w="12700" algn="ctr">
            <a:solidFill>
              <a:schemeClr val="tx1"/>
            </a:solidFill>
            <a:prstDash val="dash"/>
            <a:round/>
            <a:headEnd type="none" w="sm" len="sm"/>
            <a:tailEnd type="none" w="sm" len="sm"/>
          </a:ln>
        </p:spPr>
      </p:cxnSp>
      <p:sp>
        <p:nvSpPr>
          <p:cNvPr id="36" name="Rounded Rectangle 35"/>
          <p:cNvSpPr/>
          <p:nvPr/>
        </p:nvSpPr>
        <p:spPr bwMode="auto">
          <a:xfrm>
            <a:off x="3357563" y="3657600"/>
            <a:ext cx="2128837"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AN Ctrl</a:t>
            </a:r>
          </a:p>
        </p:txBody>
      </p:sp>
      <p:sp>
        <p:nvSpPr>
          <p:cNvPr id="39" name="Rounded Rectangle 38"/>
          <p:cNvSpPr/>
          <p:nvPr/>
        </p:nvSpPr>
        <p:spPr bwMode="auto">
          <a:xfrm>
            <a:off x="1371600" y="3657600"/>
            <a:ext cx="990600"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TE Ctrl</a:t>
            </a:r>
          </a:p>
        </p:txBody>
      </p:sp>
      <p:cxnSp>
        <p:nvCxnSpPr>
          <p:cNvPr id="48148" name="Straight Connector 10"/>
          <p:cNvCxnSpPr>
            <a:cxnSpLocks noChangeShapeType="1"/>
          </p:cNvCxnSpPr>
          <p:nvPr/>
        </p:nvCxnSpPr>
        <p:spPr bwMode="auto">
          <a:xfrm flipH="1">
            <a:off x="5448300" y="2590800"/>
            <a:ext cx="1028700" cy="1114425"/>
          </a:xfrm>
          <a:prstGeom prst="line">
            <a:avLst/>
          </a:prstGeom>
          <a:noFill/>
          <a:ln w="12700" algn="ctr">
            <a:solidFill>
              <a:schemeClr val="tx1"/>
            </a:solidFill>
            <a:prstDash val="dash"/>
            <a:round/>
            <a:headEnd type="none" w="sm" len="sm"/>
            <a:tailEnd type="none" w="sm" len="sm"/>
          </a:ln>
        </p:spPr>
      </p:cxnSp>
      <p:sp>
        <p:nvSpPr>
          <p:cNvPr id="50" name="Rounded Rectangle 49"/>
          <p:cNvSpPr/>
          <p:nvPr/>
        </p:nvSpPr>
        <p:spPr bwMode="auto">
          <a:xfrm>
            <a:off x="6477000" y="1828800"/>
            <a:ext cx="1219200" cy="990600"/>
          </a:xfrm>
          <a:prstGeom prst="roundRect">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Subscription</a:t>
            </a:r>
          </a:p>
          <a:p>
            <a:pPr algn="ctr" eaLnBrk="0" hangingPunct="0">
              <a:defRPr/>
            </a:pPr>
            <a:r>
              <a:rPr lang="en-US" sz="1600" b="0" dirty="0">
                <a:latin typeface="+mn-lt"/>
                <a:cs typeface="+mn-cs"/>
              </a:rPr>
              <a:t>Service</a:t>
            </a:r>
          </a:p>
        </p:txBody>
      </p:sp>
      <p:sp>
        <p:nvSpPr>
          <p:cNvPr id="51" name="Rounded Rectangle 50"/>
          <p:cNvSpPr/>
          <p:nvPr/>
        </p:nvSpPr>
        <p:spPr bwMode="auto">
          <a:xfrm>
            <a:off x="6553200" y="4191000"/>
            <a:ext cx="1066800" cy="9144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anchor="ctr" anchorCtr="1"/>
          <a:lstStyle/>
          <a:p>
            <a:pPr algn="ctr" eaLnBrk="0" hangingPunct="0">
              <a:defRPr/>
            </a:pPr>
            <a:r>
              <a:rPr lang="en-US" sz="1600" dirty="0">
                <a:latin typeface="+mn-lt"/>
                <a:cs typeface="+mn-cs"/>
              </a:rPr>
              <a:t>Access Router</a:t>
            </a:r>
            <a:br>
              <a:rPr lang="en-US" sz="1600" dirty="0">
                <a:latin typeface="+mn-lt"/>
                <a:cs typeface="+mn-cs"/>
              </a:rPr>
            </a:br>
            <a:r>
              <a:rPr lang="en-US" sz="1600" dirty="0">
                <a:latin typeface="+mn-lt"/>
                <a:cs typeface="+mn-cs"/>
              </a:rPr>
              <a:t>Interface</a:t>
            </a:r>
            <a:endParaRPr lang="en-US" sz="1600" b="0" dirty="0">
              <a:latin typeface="+mn-lt"/>
              <a:cs typeface="+mn-cs"/>
            </a:endParaRPr>
          </a:p>
        </p:txBody>
      </p:sp>
      <p:cxnSp>
        <p:nvCxnSpPr>
          <p:cNvPr id="48151" name="Straight Connector 51"/>
          <p:cNvCxnSpPr>
            <a:cxnSpLocks noChangeShapeType="1"/>
            <a:stCxn id="79" idx="3"/>
          </p:cNvCxnSpPr>
          <p:nvPr/>
        </p:nvCxnSpPr>
        <p:spPr bwMode="auto">
          <a:xfrm>
            <a:off x="5486400" y="4800600"/>
            <a:ext cx="1066800" cy="4763"/>
          </a:xfrm>
          <a:prstGeom prst="line">
            <a:avLst/>
          </a:prstGeom>
          <a:noFill/>
          <a:ln w="19050" algn="ctr">
            <a:solidFill>
              <a:srgbClr val="000000"/>
            </a:solidFill>
            <a:round/>
            <a:headEnd type="none" w="sm" len="sm"/>
            <a:tailEnd type="none" w="sm" len="sm"/>
          </a:ln>
        </p:spPr>
      </p:cxnSp>
      <p:grpSp>
        <p:nvGrpSpPr>
          <p:cNvPr id="48152" name="Group 52"/>
          <p:cNvGrpSpPr>
            <a:grpSpLocks/>
          </p:cNvGrpSpPr>
          <p:nvPr/>
        </p:nvGrpSpPr>
        <p:grpSpPr bwMode="auto">
          <a:xfrm>
            <a:off x="5741988" y="4714875"/>
            <a:ext cx="479425" cy="461963"/>
            <a:chOff x="2707957" y="5063075"/>
            <a:chExt cx="479618" cy="461425"/>
          </a:xfrm>
        </p:grpSpPr>
        <p:sp>
          <p:nvSpPr>
            <p:cNvPr id="48184" name="TextBox 53"/>
            <p:cNvSpPr txBox="1">
              <a:spLocks noChangeArrowheads="1"/>
            </p:cNvSpPr>
            <p:nvPr/>
          </p:nvSpPr>
          <p:spPr bwMode="auto">
            <a:xfrm>
              <a:off x="2707957" y="5155168"/>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R3</a:t>
              </a:r>
            </a:p>
          </p:txBody>
        </p:sp>
        <p:sp>
          <p:nvSpPr>
            <p:cNvPr id="48185" name="Oval 54"/>
            <p:cNvSpPr>
              <a:spLocks noChangeArrowheads="1"/>
            </p:cNvSpPr>
            <p:nvPr/>
          </p:nvSpPr>
          <p:spPr bwMode="auto">
            <a:xfrm>
              <a:off x="2860357" y="5063075"/>
              <a:ext cx="152400" cy="152400"/>
            </a:xfrm>
            <a:prstGeom prst="ellipse">
              <a:avLst/>
            </a:prstGeom>
            <a:solidFill>
              <a:srgbClr val="000000"/>
            </a:solidFill>
            <a:ln w="12700" algn="ctr">
              <a:solidFill>
                <a:schemeClr val="tx1"/>
              </a:solidFill>
              <a:round/>
              <a:headEnd type="none" w="sm" len="sm"/>
              <a:tailEnd type="none" w="sm" len="sm"/>
            </a:ln>
          </p:spPr>
          <p:txBody>
            <a:bodyPr/>
            <a:lstStyle/>
            <a:p>
              <a:pPr eaLnBrk="0" hangingPunct="0"/>
              <a:endParaRPr lang="en-US" sz="1200" b="0"/>
            </a:p>
          </p:txBody>
        </p:sp>
      </p:grpSp>
      <p:grpSp>
        <p:nvGrpSpPr>
          <p:cNvPr id="48153" name="Group 55"/>
          <p:cNvGrpSpPr>
            <a:grpSpLocks/>
          </p:cNvGrpSpPr>
          <p:nvPr/>
        </p:nvGrpSpPr>
        <p:grpSpPr bwMode="auto">
          <a:xfrm>
            <a:off x="5735638" y="3114675"/>
            <a:ext cx="573087" cy="369888"/>
            <a:chOff x="2860357" y="4955683"/>
            <a:chExt cx="572505" cy="369332"/>
          </a:xfrm>
        </p:grpSpPr>
        <p:sp>
          <p:nvSpPr>
            <p:cNvPr id="48182" name="TextBox 56"/>
            <p:cNvSpPr txBox="1">
              <a:spLocks noChangeArrowheads="1"/>
            </p:cNvSpPr>
            <p:nvPr/>
          </p:nvSpPr>
          <p:spPr bwMode="auto">
            <a:xfrm>
              <a:off x="2953244" y="4955683"/>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R4</a:t>
              </a:r>
            </a:p>
          </p:txBody>
        </p:sp>
        <p:sp>
          <p:nvSpPr>
            <p:cNvPr id="48183" name="Oval 57"/>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59" name="Rounded Rectangle 58"/>
          <p:cNvSpPr/>
          <p:nvPr/>
        </p:nvSpPr>
        <p:spPr bwMode="auto">
          <a:xfrm>
            <a:off x="6553200" y="3657600"/>
            <a:ext cx="1066800" cy="53340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AR Ctrl</a:t>
            </a:r>
          </a:p>
        </p:txBody>
      </p:sp>
      <p:cxnSp>
        <p:nvCxnSpPr>
          <p:cNvPr id="48155" name="Straight Connector 69"/>
          <p:cNvCxnSpPr>
            <a:cxnSpLocks noChangeShapeType="1"/>
            <a:stCxn id="50" idx="2"/>
            <a:endCxn id="59" idx="0"/>
          </p:cNvCxnSpPr>
          <p:nvPr/>
        </p:nvCxnSpPr>
        <p:spPr bwMode="auto">
          <a:xfrm>
            <a:off x="7086600" y="2819400"/>
            <a:ext cx="0" cy="838200"/>
          </a:xfrm>
          <a:prstGeom prst="line">
            <a:avLst/>
          </a:prstGeom>
          <a:noFill/>
          <a:ln w="12700" algn="ctr">
            <a:solidFill>
              <a:schemeClr val="tx1"/>
            </a:solidFill>
            <a:prstDash val="dash"/>
            <a:round/>
            <a:headEnd type="none" w="sm" len="sm"/>
            <a:tailEnd type="none" w="sm" len="sm"/>
          </a:ln>
        </p:spPr>
      </p:cxnSp>
      <p:grpSp>
        <p:nvGrpSpPr>
          <p:cNvPr id="48156" name="Group 74"/>
          <p:cNvGrpSpPr>
            <a:grpSpLocks/>
          </p:cNvGrpSpPr>
          <p:nvPr/>
        </p:nvGrpSpPr>
        <p:grpSpPr bwMode="auto">
          <a:xfrm>
            <a:off x="5764213" y="3843338"/>
            <a:ext cx="479425" cy="468312"/>
            <a:chOff x="2860357" y="5063075"/>
            <a:chExt cx="479618" cy="468622"/>
          </a:xfrm>
        </p:grpSpPr>
        <p:sp>
          <p:nvSpPr>
            <p:cNvPr id="48180" name="TextBox 75"/>
            <p:cNvSpPr txBox="1">
              <a:spLocks noChangeArrowheads="1"/>
            </p:cNvSpPr>
            <p:nvPr/>
          </p:nvSpPr>
          <p:spPr bwMode="auto">
            <a:xfrm>
              <a:off x="2860357" y="5162365"/>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R9</a:t>
              </a:r>
            </a:p>
          </p:txBody>
        </p:sp>
        <p:sp>
          <p:nvSpPr>
            <p:cNvPr id="48181" name="Oval 76"/>
            <p:cNvSpPr>
              <a:spLocks noChangeArrowheads="1"/>
            </p:cNvSpPr>
            <p:nvPr/>
          </p:nvSpPr>
          <p:spPr bwMode="auto">
            <a:xfrm>
              <a:off x="30127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78" name="Rounded Rectangle 77"/>
          <p:cNvSpPr/>
          <p:nvPr/>
        </p:nvSpPr>
        <p:spPr bwMode="auto">
          <a:xfrm>
            <a:off x="3352800" y="4495800"/>
            <a:ext cx="68580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NA</a:t>
            </a:r>
          </a:p>
        </p:txBody>
      </p:sp>
      <p:sp>
        <p:nvSpPr>
          <p:cNvPr id="79" name="Rounded Rectangle 78"/>
          <p:cNvSpPr/>
          <p:nvPr/>
        </p:nvSpPr>
        <p:spPr bwMode="auto">
          <a:xfrm>
            <a:off x="4527550" y="4495800"/>
            <a:ext cx="95885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lIns="0" rIns="0" anchor="ctr" anchorCtr="1"/>
          <a:lstStyle/>
          <a:p>
            <a:pPr algn="ctr" eaLnBrk="0" hangingPunct="0">
              <a:defRPr/>
            </a:pPr>
            <a:r>
              <a:rPr lang="en-US" sz="1600" dirty="0">
                <a:latin typeface="+mn-lt"/>
                <a:cs typeface="+mn-cs"/>
              </a:rPr>
              <a:t>Backhaul</a:t>
            </a:r>
          </a:p>
        </p:txBody>
      </p:sp>
      <p:cxnSp>
        <p:nvCxnSpPr>
          <p:cNvPr id="48159" name="Straight Connector 79"/>
          <p:cNvCxnSpPr>
            <a:cxnSpLocks noChangeShapeType="1"/>
            <a:stCxn id="78" idx="3"/>
            <a:endCxn id="79" idx="1"/>
          </p:cNvCxnSpPr>
          <p:nvPr/>
        </p:nvCxnSpPr>
        <p:spPr bwMode="auto">
          <a:xfrm>
            <a:off x="4038600" y="4800600"/>
            <a:ext cx="488950" cy="0"/>
          </a:xfrm>
          <a:prstGeom prst="line">
            <a:avLst/>
          </a:prstGeom>
          <a:noFill/>
          <a:ln w="19050" algn="ctr">
            <a:solidFill>
              <a:srgbClr val="000000"/>
            </a:solidFill>
            <a:round/>
            <a:headEnd type="none" w="sm" len="sm"/>
            <a:tailEnd type="none" w="sm" len="sm"/>
          </a:ln>
        </p:spPr>
      </p:cxnSp>
      <p:grpSp>
        <p:nvGrpSpPr>
          <p:cNvPr id="48160" name="Group 91"/>
          <p:cNvGrpSpPr>
            <a:grpSpLocks/>
          </p:cNvGrpSpPr>
          <p:nvPr/>
        </p:nvGrpSpPr>
        <p:grpSpPr bwMode="auto">
          <a:xfrm>
            <a:off x="4062413" y="4719638"/>
            <a:ext cx="479425" cy="461962"/>
            <a:chOff x="2691882" y="5063075"/>
            <a:chExt cx="479618" cy="461425"/>
          </a:xfrm>
        </p:grpSpPr>
        <p:sp>
          <p:nvSpPr>
            <p:cNvPr id="48178" name="TextBox 92"/>
            <p:cNvSpPr txBox="1">
              <a:spLocks noChangeArrowheads="1"/>
            </p:cNvSpPr>
            <p:nvPr/>
          </p:nvSpPr>
          <p:spPr bwMode="auto">
            <a:xfrm>
              <a:off x="2691882" y="5155168"/>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R6</a:t>
              </a:r>
            </a:p>
          </p:txBody>
        </p:sp>
        <p:sp>
          <p:nvSpPr>
            <p:cNvPr id="48179" name="Oval 93"/>
            <p:cNvSpPr>
              <a:spLocks noChangeArrowheads="1"/>
            </p:cNvSpPr>
            <p:nvPr/>
          </p:nvSpPr>
          <p:spPr bwMode="auto">
            <a:xfrm>
              <a:off x="2860357" y="5063075"/>
              <a:ext cx="152400" cy="152400"/>
            </a:xfrm>
            <a:prstGeom prst="ellipse">
              <a:avLst/>
            </a:prstGeom>
            <a:solidFill>
              <a:srgbClr val="000000"/>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48161" name="Straight Connector 88"/>
          <p:cNvCxnSpPr>
            <a:cxnSpLocks noChangeShapeType="1"/>
            <a:stCxn id="78" idx="0"/>
          </p:cNvCxnSpPr>
          <p:nvPr/>
        </p:nvCxnSpPr>
        <p:spPr bwMode="auto">
          <a:xfrm flipV="1">
            <a:off x="3695700" y="4189413"/>
            <a:ext cx="20638" cy="306387"/>
          </a:xfrm>
          <a:prstGeom prst="line">
            <a:avLst/>
          </a:prstGeom>
          <a:noFill/>
          <a:ln w="12700" algn="ctr">
            <a:solidFill>
              <a:schemeClr val="tx1"/>
            </a:solidFill>
            <a:prstDash val="dash"/>
            <a:round/>
            <a:headEnd type="none" w="sm" len="sm"/>
            <a:tailEnd type="none" w="sm" len="sm"/>
          </a:ln>
        </p:spPr>
      </p:cxnSp>
      <p:grpSp>
        <p:nvGrpSpPr>
          <p:cNvPr id="48162" name="Group 103"/>
          <p:cNvGrpSpPr>
            <a:grpSpLocks/>
          </p:cNvGrpSpPr>
          <p:nvPr/>
        </p:nvGrpSpPr>
        <p:grpSpPr bwMode="auto">
          <a:xfrm>
            <a:off x="3627438" y="4168775"/>
            <a:ext cx="608012" cy="368300"/>
            <a:chOff x="2837267" y="4956915"/>
            <a:chExt cx="608928" cy="369332"/>
          </a:xfrm>
        </p:grpSpPr>
        <p:sp>
          <p:nvSpPr>
            <p:cNvPr id="48176" name="TextBox 104"/>
            <p:cNvSpPr txBox="1">
              <a:spLocks noChangeArrowheads="1"/>
            </p:cNvSpPr>
            <p:nvPr/>
          </p:nvSpPr>
          <p:spPr bwMode="auto">
            <a:xfrm>
              <a:off x="2966577" y="4956915"/>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R5</a:t>
              </a:r>
            </a:p>
          </p:txBody>
        </p:sp>
        <p:sp>
          <p:nvSpPr>
            <p:cNvPr id="48177" name="Oval 105"/>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48163" name="Straight Connector 324"/>
          <p:cNvCxnSpPr>
            <a:cxnSpLocks noChangeShapeType="1"/>
          </p:cNvCxnSpPr>
          <p:nvPr/>
        </p:nvCxnSpPr>
        <p:spPr bwMode="auto">
          <a:xfrm flipV="1">
            <a:off x="4797425" y="4191000"/>
            <a:ext cx="0" cy="314325"/>
          </a:xfrm>
          <a:prstGeom prst="line">
            <a:avLst/>
          </a:prstGeom>
          <a:noFill/>
          <a:ln w="12700" algn="ctr">
            <a:solidFill>
              <a:schemeClr val="tx1"/>
            </a:solidFill>
            <a:prstDash val="dash"/>
            <a:round/>
            <a:headEnd type="none" w="sm" len="sm"/>
            <a:tailEnd type="none" w="sm" len="sm"/>
          </a:ln>
        </p:spPr>
      </p:cxnSp>
      <p:grpSp>
        <p:nvGrpSpPr>
          <p:cNvPr id="48164" name="Group 108"/>
          <p:cNvGrpSpPr>
            <a:grpSpLocks/>
          </p:cNvGrpSpPr>
          <p:nvPr/>
        </p:nvGrpSpPr>
        <p:grpSpPr bwMode="auto">
          <a:xfrm>
            <a:off x="4706938" y="4168775"/>
            <a:ext cx="609600" cy="368300"/>
            <a:chOff x="2837267" y="4956915"/>
            <a:chExt cx="608928" cy="369332"/>
          </a:xfrm>
        </p:grpSpPr>
        <p:sp>
          <p:nvSpPr>
            <p:cNvPr id="48174" name="TextBox 109"/>
            <p:cNvSpPr txBox="1">
              <a:spLocks noChangeArrowheads="1"/>
            </p:cNvSpPr>
            <p:nvPr/>
          </p:nvSpPr>
          <p:spPr bwMode="auto">
            <a:xfrm>
              <a:off x="2966577" y="4956915"/>
              <a:ext cx="479618" cy="369332"/>
            </a:xfrm>
            <a:prstGeom prst="rect">
              <a:avLst/>
            </a:prstGeom>
            <a:noFill/>
            <a:ln w="9525">
              <a:noFill/>
              <a:miter lim="800000"/>
              <a:headEnd/>
              <a:tailEnd/>
            </a:ln>
          </p:spPr>
          <p:txBody>
            <a:bodyPr wrap="none">
              <a:spAutoFit/>
            </a:bodyPr>
            <a:lstStyle/>
            <a:p>
              <a:pPr eaLnBrk="0" hangingPunct="0"/>
              <a:r>
                <a:rPr lang="en-US" sz="1800">
                  <a:latin typeface="Arial" charset="0"/>
                </a:rPr>
                <a:t>R7</a:t>
              </a:r>
            </a:p>
          </p:txBody>
        </p:sp>
        <p:sp>
          <p:nvSpPr>
            <p:cNvPr id="48175" name="Oval 110"/>
            <p:cNvSpPr>
              <a:spLocks noChangeArrowheads="1"/>
            </p:cNvSpPr>
            <p:nvPr/>
          </p:nvSpPr>
          <p:spPr bwMode="auto">
            <a:xfrm>
              <a:off x="283726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cxnSp>
        <p:nvCxnSpPr>
          <p:cNvPr id="48165" name="Straight Connector 146"/>
          <p:cNvCxnSpPr>
            <a:cxnSpLocks noChangeShapeType="1"/>
            <a:stCxn id="36" idx="3"/>
            <a:endCxn id="59" idx="1"/>
          </p:cNvCxnSpPr>
          <p:nvPr/>
        </p:nvCxnSpPr>
        <p:spPr bwMode="auto">
          <a:xfrm>
            <a:off x="5486400" y="3924300"/>
            <a:ext cx="1066800" cy="0"/>
          </a:xfrm>
          <a:prstGeom prst="line">
            <a:avLst/>
          </a:prstGeom>
          <a:noFill/>
          <a:ln w="12700" algn="ctr">
            <a:solidFill>
              <a:srgbClr val="000000"/>
            </a:solidFill>
            <a:prstDash val="dash"/>
            <a:round/>
            <a:headEnd type="none" w="sm" len="sm"/>
            <a:tailEnd type="none" w="sm" len="sm"/>
          </a:ln>
        </p:spPr>
      </p:cxnSp>
      <p:grpSp>
        <p:nvGrpSpPr>
          <p:cNvPr id="48166" name="Group 159"/>
          <p:cNvGrpSpPr>
            <a:grpSpLocks/>
          </p:cNvGrpSpPr>
          <p:nvPr/>
        </p:nvGrpSpPr>
        <p:grpSpPr bwMode="auto">
          <a:xfrm>
            <a:off x="7015163" y="3109913"/>
            <a:ext cx="687387" cy="369887"/>
            <a:chOff x="2860357" y="4955683"/>
            <a:chExt cx="687986" cy="369332"/>
          </a:xfrm>
        </p:grpSpPr>
        <p:sp>
          <p:nvSpPr>
            <p:cNvPr id="48172" name="TextBox 160"/>
            <p:cNvSpPr txBox="1">
              <a:spLocks noChangeArrowheads="1"/>
            </p:cNvSpPr>
            <p:nvPr/>
          </p:nvSpPr>
          <p:spPr bwMode="auto">
            <a:xfrm>
              <a:off x="2953244" y="4955683"/>
              <a:ext cx="595099" cy="369332"/>
            </a:xfrm>
            <a:prstGeom prst="rect">
              <a:avLst/>
            </a:prstGeom>
            <a:noFill/>
            <a:ln w="9525">
              <a:noFill/>
              <a:miter lim="800000"/>
              <a:headEnd/>
              <a:tailEnd/>
            </a:ln>
          </p:spPr>
          <p:txBody>
            <a:bodyPr wrap="none">
              <a:spAutoFit/>
            </a:bodyPr>
            <a:lstStyle/>
            <a:p>
              <a:pPr eaLnBrk="0" hangingPunct="0"/>
              <a:r>
                <a:rPr lang="en-US" sz="1800">
                  <a:latin typeface="Arial" charset="0"/>
                </a:rPr>
                <a:t>R11</a:t>
              </a:r>
            </a:p>
          </p:txBody>
        </p:sp>
        <p:sp>
          <p:nvSpPr>
            <p:cNvPr id="48173" name="Oval 161"/>
            <p:cNvSpPr>
              <a:spLocks noChangeArrowheads="1"/>
            </p:cNvSpPr>
            <p:nvPr/>
          </p:nvSpPr>
          <p:spPr bwMode="auto">
            <a:xfrm>
              <a:off x="2860357" y="5063075"/>
              <a:ext cx="152400" cy="152400"/>
            </a:xfrm>
            <a:prstGeom prst="ellipse">
              <a:avLst/>
            </a:prstGeom>
            <a:solidFill>
              <a:schemeClr val="tx1"/>
            </a:solidFill>
            <a:ln w="12700" algn="ctr">
              <a:solidFill>
                <a:schemeClr val="tx1"/>
              </a:solidFill>
              <a:round/>
              <a:headEnd type="none" w="sm" len="sm"/>
              <a:tailEnd type="none" w="sm" len="sm"/>
            </a:ln>
          </p:spPr>
          <p:txBody>
            <a:bodyPr/>
            <a:lstStyle/>
            <a:p>
              <a:pPr eaLnBrk="0" hangingPunct="0"/>
              <a:endParaRPr lang="en-US" sz="1200" b="0"/>
            </a:p>
          </p:txBody>
        </p:sp>
      </p:grpSp>
      <p:sp>
        <p:nvSpPr>
          <p:cNvPr id="48167" name="Rounded Rectangle 62"/>
          <p:cNvSpPr>
            <a:spLocks noChangeArrowheads="1"/>
          </p:cNvSpPr>
          <p:nvPr/>
        </p:nvSpPr>
        <p:spPr bwMode="auto">
          <a:xfrm>
            <a:off x="3200400" y="4343400"/>
            <a:ext cx="914400" cy="18288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48168" name="Rounded Rectangle 65"/>
          <p:cNvSpPr>
            <a:spLocks noChangeArrowheads="1"/>
          </p:cNvSpPr>
          <p:nvPr/>
        </p:nvSpPr>
        <p:spPr bwMode="auto">
          <a:xfrm>
            <a:off x="1371600" y="4191000"/>
            <a:ext cx="990600" cy="1981200"/>
          </a:xfrm>
          <a:prstGeom prst="roundRect">
            <a:avLst>
              <a:gd name="adj" fmla="val 16667"/>
            </a:avLst>
          </a:prstGeom>
          <a:noFill/>
          <a:ln w="28575" algn="ctr">
            <a:solidFill>
              <a:schemeClr val="accent2"/>
            </a:solidFill>
            <a:round/>
            <a:headEnd type="none" w="sm" len="sm"/>
            <a:tailEnd type="none" w="sm" len="sm"/>
          </a:ln>
        </p:spPr>
        <p:txBody>
          <a:bodyPr/>
          <a:lstStyle/>
          <a:p>
            <a:pPr eaLnBrk="0" hangingPunct="0"/>
            <a:endParaRPr lang="en-US" sz="1200" b="0"/>
          </a:p>
        </p:txBody>
      </p:sp>
      <p:sp>
        <p:nvSpPr>
          <p:cNvPr id="72" name="TextBox 71"/>
          <p:cNvSpPr txBox="1"/>
          <p:nvPr/>
        </p:nvSpPr>
        <p:spPr>
          <a:xfrm>
            <a:off x="1558925" y="5686425"/>
            <a:ext cx="619125" cy="338138"/>
          </a:xfrm>
          <a:prstGeom prst="rect">
            <a:avLst/>
          </a:prstGeom>
          <a:noFill/>
        </p:spPr>
        <p:txBody>
          <a:bodyPr>
            <a:spAutoFit/>
          </a:bodyPr>
          <a:lstStyle/>
          <a:p>
            <a:pPr eaLnBrk="0" hangingPunct="0">
              <a:defRPr/>
            </a:pPr>
            <a:r>
              <a:rPr lang="en-US" sz="1600" dirty="0">
                <a:solidFill>
                  <a:schemeClr val="accent2"/>
                </a:solidFill>
                <a:latin typeface="+mn-lt"/>
                <a:cs typeface="+mn-cs"/>
              </a:rPr>
              <a:t>STA</a:t>
            </a:r>
          </a:p>
        </p:txBody>
      </p:sp>
      <p:sp>
        <p:nvSpPr>
          <p:cNvPr id="75" name="TextBox 74"/>
          <p:cNvSpPr txBox="1"/>
          <p:nvPr/>
        </p:nvSpPr>
        <p:spPr>
          <a:xfrm>
            <a:off x="3429000" y="5715000"/>
            <a:ext cx="468313" cy="338138"/>
          </a:xfrm>
          <a:prstGeom prst="rect">
            <a:avLst/>
          </a:prstGeom>
          <a:noFill/>
        </p:spPr>
        <p:txBody>
          <a:bodyPr wrap="none">
            <a:spAutoFit/>
          </a:bodyPr>
          <a:lstStyle/>
          <a:p>
            <a:pPr eaLnBrk="0" hangingPunct="0">
              <a:defRPr/>
            </a:pPr>
            <a:r>
              <a:rPr lang="en-US" sz="1600" dirty="0">
                <a:solidFill>
                  <a:schemeClr val="accent2"/>
                </a:solidFill>
                <a:latin typeface="+mn-lt"/>
                <a:cs typeface="+mn-cs"/>
              </a:rPr>
              <a:t>AP</a:t>
            </a:r>
          </a:p>
        </p:txBody>
      </p:sp>
      <p:sp>
        <p:nvSpPr>
          <p:cNvPr id="82" name="TextBox 81"/>
          <p:cNvSpPr txBox="1"/>
          <p:nvPr/>
        </p:nvSpPr>
        <p:spPr>
          <a:xfrm>
            <a:off x="5027613" y="6132513"/>
            <a:ext cx="3622675" cy="368300"/>
          </a:xfrm>
          <a:prstGeom prst="rect">
            <a:avLst/>
          </a:prstGeom>
          <a:noFill/>
        </p:spPr>
        <p:txBody>
          <a:bodyPr wrap="none">
            <a:spAutoFit/>
          </a:bodyPr>
          <a:lstStyle/>
          <a:p>
            <a:pPr eaLnBrk="0" hangingPunct="0">
              <a:defRPr/>
            </a:pPr>
            <a:r>
              <a:rPr lang="en-US" sz="1800" dirty="0">
                <a:latin typeface="+mn-lt"/>
                <a:cs typeface="+mn-cs"/>
              </a:rPr>
              <a:t>NA = Node of Attachment {AP, BS}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588962"/>
          </a:xfrm>
        </p:spPr>
        <p:txBody>
          <a:bodyPr>
            <a:normAutofit fontScale="90000"/>
          </a:bodyPr>
          <a:lstStyle/>
          <a:p>
            <a:pPr>
              <a:defRPr/>
            </a:pPr>
            <a:r>
              <a:rPr lang="en-US" dirty="0"/>
              <a:t/>
            </a:r>
            <a:br>
              <a:rPr lang="en-US" dirty="0"/>
            </a:br>
            <a:r>
              <a:rPr lang="en-US" dirty="0" smtClean="0"/>
              <a:t>P802.1CF Draft </a:t>
            </a:r>
            <a:r>
              <a:rPr lang="en-US" dirty="0" err="1" smtClean="0"/>
              <a:t>ToC</a:t>
            </a:r>
            <a:r>
              <a:rPr lang="en-US" dirty="0"/>
              <a:t/>
            </a:r>
            <a:br>
              <a:rPr lang="en-US" dirty="0"/>
            </a:br>
            <a:endParaRPr lang="en-US" dirty="0"/>
          </a:p>
        </p:txBody>
      </p:sp>
      <p:cxnSp>
        <p:nvCxnSpPr>
          <p:cNvPr id="49154" name="Straight Connector 12"/>
          <p:cNvCxnSpPr>
            <a:cxnSpLocks noChangeShapeType="1"/>
          </p:cNvCxnSpPr>
          <p:nvPr/>
        </p:nvCxnSpPr>
        <p:spPr bwMode="auto">
          <a:xfrm>
            <a:off x="4751388" y="3446463"/>
            <a:ext cx="4051300" cy="0"/>
          </a:xfrm>
          <a:prstGeom prst="line">
            <a:avLst/>
          </a:prstGeom>
          <a:noFill/>
          <a:ln w="6350" algn="ctr">
            <a:solidFill>
              <a:schemeClr val="tx1"/>
            </a:solidFill>
            <a:prstDash val="dashDot"/>
            <a:round/>
            <a:headEnd type="none" w="sm" len="sm"/>
            <a:tailEnd type="none" w="sm" len="sm"/>
          </a:ln>
        </p:spPr>
      </p:cxnSp>
      <p:cxnSp>
        <p:nvCxnSpPr>
          <p:cNvPr id="49155" name="Straight Connector 13"/>
          <p:cNvCxnSpPr>
            <a:cxnSpLocks noChangeShapeType="1"/>
          </p:cNvCxnSpPr>
          <p:nvPr/>
        </p:nvCxnSpPr>
        <p:spPr bwMode="auto">
          <a:xfrm>
            <a:off x="4662488" y="2190750"/>
            <a:ext cx="4049712" cy="0"/>
          </a:xfrm>
          <a:prstGeom prst="line">
            <a:avLst/>
          </a:prstGeom>
          <a:noFill/>
          <a:ln w="6350" algn="ctr">
            <a:solidFill>
              <a:schemeClr val="tx1"/>
            </a:solidFill>
            <a:prstDash val="dashDot"/>
            <a:round/>
            <a:headEnd type="none" w="sm" len="sm"/>
            <a:tailEnd type="none" w="sm" len="sm"/>
          </a:ln>
        </p:spPr>
      </p:cxnSp>
      <p:pic>
        <p:nvPicPr>
          <p:cNvPr id="49156" name="Picture 7" descr="omniran-functions.png"/>
          <p:cNvPicPr>
            <a:picLocks noChangeAspect="1"/>
          </p:cNvPicPr>
          <p:nvPr/>
        </p:nvPicPr>
        <p:blipFill>
          <a:blip r:embed="rId2"/>
          <a:srcRect/>
          <a:stretch>
            <a:fillRect/>
          </a:stretch>
        </p:blipFill>
        <p:spPr bwMode="auto">
          <a:xfrm>
            <a:off x="4841875" y="3457575"/>
            <a:ext cx="3990975" cy="2943225"/>
          </a:xfrm>
          <a:prstGeom prst="rect">
            <a:avLst/>
          </a:prstGeom>
          <a:noFill/>
          <a:ln w="9525">
            <a:noFill/>
            <a:miter lim="800000"/>
            <a:headEnd/>
            <a:tailEnd/>
          </a:ln>
        </p:spPr>
      </p:pic>
      <p:sp>
        <p:nvSpPr>
          <p:cNvPr id="3" name="Content Placeholder 2"/>
          <p:cNvSpPr>
            <a:spLocks noGrp="1"/>
          </p:cNvSpPr>
          <p:nvPr>
            <p:ph idx="1"/>
          </p:nvPr>
        </p:nvSpPr>
        <p:spPr>
          <a:xfrm>
            <a:off x="457200" y="1219200"/>
            <a:ext cx="6545263" cy="5224463"/>
          </a:xfrm>
        </p:spPr>
        <p:txBody>
          <a:bodyPr>
            <a:normAutofit fontScale="77500" lnSpcReduction="20000"/>
          </a:bodyPr>
          <a:lstStyle/>
          <a:p>
            <a:pPr>
              <a:lnSpc>
                <a:spcPct val="110000"/>
              </a:lnSpc>
              <a:spcBef>
                <a:spcPts val="0"/>
              </a:spcBef>
              <a:defRPr/>
            </a:pPr>
            <a:r>
              <a:rPr lang="en-US" dirty="0"/>
              <a:t>Introduction and Scope</a:t>
            </a:r>
          </a:p>
          <a:p>
            <a:pPr>
              <a:lnSpc>
                <a:spcPct val="110000"/>
              </a:lnSpc>
              <a:spcBef>
                <a:spcPts val="0"/>
              </a:spcBef>
              <a:defRPr/>
            </a:pPr>
            <a:r>
              <a:rPr lang="en-US" dirty="0"/>
              <a:t>Abbreviations, Acronyms, Definitions, and Conventions</a:t>
            </a:r>
          </a:p>
          <a:p>
            <a:pPr>
              <a:lnSpc>
                <a:spcPct val="110000"/>
              </a:lnSpc>
              <a:spcBef>
                <a:spcPts val="0"/>
              </a:spcBef>
              <a:defRPr/>
            </a:pPr>
            <a:r>
              <a:rPr lang="en-US" dirty="0"/>
              <a:t>References</a:t>
            </a:r>
          </a:p>
          <a:p>
            <a:pPr>
              <a:lnSpc>
                <a:spcPct val="110000"/>
              </a:lnSpc>
              <a:spcBef>
                <a:spcPts val="0"/>
              </a:spcBef>
              <a:defRPr/>
            </a:pPr>
            <a:r>
              <a:rPr lang="en-US" dirty="0"/>
              <a:t>Identifiers</a:t>
            </a:r>
          </a:p>
          <a:p>
            <a:pPr>
              <a:lnSpc>
                <a:spcPct val="110000"/>
              </a:lnSpc>
              <a:spcBef>
                <a:spcPts val="0"/>
              </a:spcBef>
              <a:defRPr/>
            </a:pPr>
            <a:r>
              <a:rPr lang="en-US" dirty="0"/>
              <a:t>Network Reference Model</a:t>
            </a:r>
          </a:p>
          <a:p>
            <a:pPr lvl="1">
              <a:lnSpc>
                <a:spcPct val="110000"/>
              </a:lnSpc>
              <a:spcBef>
                <a:spcPts val="0"/>
              </a:spcBef>
              <a:defRPr/>
            </a:pPr>
            <a:r>
              <a:rPr lang="en-US" dirty="0"/>
              <a:t>Overview</a:t>
            </a:r>
          </a:p>
          <a:p>
            <a:pPr lvl="1">
              <a:lnSpc>
                <a:spcPct val="110000"/>
              </a:lnSpc>
              <a:spcBef>
                <a:spcPts val="0"/>
              </a:spcBef>
              <a:defRPr/>
            </a:pPr>
            <a:r>
              <a:rPr lang="en-US" dirty="0"/>
              <a:t>Reference Points</a:t>
            </a:r>
          </a:p>
          <a:p>
            <a:pPr lvl="1">
              <a:lnSpc>
                <a:spcPct val="110000"/>
              </a:lnSpc>
              <a:spcBef>
                <a:spcPts val="0"/>
              </a:spcBef>
              <a:defRPr/>
            </a:pPr>
            <a:r>
              <a:rPr lang="en-US" dirty="0"/>
              <a:t>Access Network Control Architecture</a:t>
            </a:r>
          </a:p>
          <a:p>
            <a:pPr lvl="2">
              <a:lnSpc>
                <a:spcPct val="110000"/>
              </a:lnSpc>
              <a:spcBef>
                <a:spcPts val="0"/>
              </a:spcBef>
              <a:defRPr/>
            </a:pPr>
            <a:r>
              <a:rPr lang="en-US" dirty="0"/>
              <a:t>Multiple deployment scenarios including backhaul</a:t>
            </a:r>
          </a:p>
          <a:p>
            <a:pPr>
              <a:lnSpc>
                <a:spcPct val="110000"/>
              </a:lnSpc>
              <a:spcBef>
                <a:spcPts val="0"/>
              </a:spcBef>
              <a:defRPr/>
            </a:pPr>
            <a:r>
              <a:rPr lang="en-US" dirty="0"/>
              <a:t>Functional Design and Decomposition</a:t>
            </a:r>
          </a:p>
          <a:p>
            <a:pPr lvl="1">
              <a:lnSpc>
                <a:spcPct val="110000"/>
              </a:lnSpc>
              <a:spcBef>
                <a:spcPts val="0"/>
              </a:spcBef>
              <a:defRPr/>
            </a:pPr>
            <a:r>
              <a:rPr lang="en-US" dirty="0"/>
              <a:t>Dynamic Spectrum Access </a:t>
            </a:r>
          </a:p>
          <a:p>
            <a:pPr lvl="1">
              <a:lnSpc>
                <a:spcPct val="110000"/>
              </a:lnSpc>
              <a:spcBef>
                <a:spcPts val="0"/>
              </a:spcBef>
              <a:defRPr/>
            </a:pPr>
            <a:r>
              <a:rPr lang="en-US" dirty="0"/>
              <a:t>Network Discovery and Selection</a:t>
            </a:r>
          </a:p>
          <a:p>
            <a:pPr lvl="1">
              <a:lnSpc>
                <a:spcPct val="110000"/>
              </a:lnSpc>
              <a:spcBef>
                <a:spcPts val="0"/>
              </a:spcBef>
              <a:defRPr/>
            </a:pPr>
            <a:r>
              <a:rPr lang="en-US" dirty="0"/>
              <a:t>Association and Disassociaiton</a:t>
            </a:r>
          </a:p>
          <a:p>
            <a:pPr lvl="1">
              <a:lnSpc>
                <a:spcPct val="110000"/>
              </a:lnSpc>
              <a:spcBef>
                <a:spcPts val="0"/>
              </a:spcBef>
              <a:defRPr/>
            </a:pPr>
            <a:r>
              <a:rPr lang="en-US" dirty="0"/>
              <a:t>Authentication and Trust Establishment</a:t>
            </a:r>
          </a:p>
          <a:p>
            <a:pPr lvl="1">
              <a:lnSpc>
                <a:spcPct val="110000"/>
              </a:lnSpc>
              <a:spcBef>
                <a:spcPts val="0"/>
              </a:spcBef>
              <a:defRPr/>
            </a:pPr>
            <a:r>
              <a:rPr lang="en-US" dirty="0" err="1"/>
              <a:t>Datapath</a:t>
            </a:r>
            <a:r>
              <a:rPr lang="en-US" dirty="0"/>
              <a:t> establishment, </a:t>
            </a:r>
            <a:br>
              <a:rPr lang="en-US" dirty="0"/>
            </a:br>
            <a:r>
              <a:rPr lang="en-US" dirty="0"/>
              <a:t>relocation and teardown</a:t>
            </a:r>
          </a:p>
          <a:p>
            <a:pPr lvl="1">
              <a:lnSpc>
                <a:spcPct val="110000"/>
              </a:lnSpc>
              <a:spcBef>
                <a:spcPts val="0"/>
              </a:spcBef>
              <a:defRPr/>
            </a:pPr>
            <a:r>
              <a:rPr lang="en-US" dirty="0"/>
              <a:t>Authorization, QoS and policy control</a:t>
            </a:r>
          </a:p>
          <a:p>
            <a:pPr lvl="1">
              <a:lnSpc>
                <a:spcPct val="110000"/>
              </a:lnSpc>
              <a:spcBef>
                <a:spcPts val="0"/>
              </a:spcBef>
              <a:defRPr/>
            </a:pPr>
            <a:r>
              <a:rPr lang="en-US" dirty="0"/>
              <a:t>Accounting and monitoring</a:t>
            </a:r>
          </a:p>
          <a:p>
            <a:pPr>
              <a:lnSpc>
                <a:spcPct val="110000"/>
              </a:lnSpc>
              <a:spcBef>
                <a:spcPts val="0"/>
              </a:spcBef>
              <a:defRPr/>
            </a:pPr>
            <a:r>
              <a:rPr lang="en-US" i="1" dirty="0"/>
              <a:t>SDN Abstraction	</a:t>
            </a:r>
          </a:p>
          <a:p>
            <a:pPr>
              <a:lnSpc>
                <a:spcPct val="110000"/>
              </a:lnSpc>
              <a:spcBef>
                <a:spcPts val="0"/>
              </a:spcBef>
              <a:defRPr/>
            </a:pPr>
            <a:r>
              <a:rPr lang="en-US" dirty="0" smtClean="0"/>
              <a:t>Annex</a:t>
            </a:r>
            <a:r>
              <a:rPr lang="en-US" dirty="0"/>
              <a:t>:</a:t>
            </a:r>
          </a:p>
          <a:p>
            <a:pPr lvl="1">
              <a:lnSpc>
                <a:spcPct val="110000"/>
              </a:lnSpc>
              <a:spcBef>
                <a:spcPts val="0"/>
              </a:spcBef>
              <a:defRPr/>
            </a:pPr>
            <a:r>
              <a:rPr lang="en-US" dirty="0" smtClean="0"/>
              <a:t>Privacy Engineering</a:t>
            </a:r>
          </a:p>
          <a:p>
            <a:pPr lvl="1">
              <a:lnSpc>
                <a:spcPct val="110000"/>
              </a:lnSpc>
              <a:spcBef>
                <a:spcPts val="0"/>
              </a:spcBef>
              <a:defRPr/>
            </a:pPr>
            <a:r>
              <a:rPr lang="en-US" dirty="0" smtClean="0"/>
              <a:t>Tenets </a:t>
            </a:r>
            <a:r>
              <a:rPr lang="en-US" dirty="0"/>
              <a:t>(Informative)</a:t>
            </a:r>
          </a:p>
        </p:txBody>
      </p:sp>
      <p:pic>
        <p:nvPicPr>
          <p:cNvPr id="49158" name="Picture 8" descr="150507-nrm.png"/>
          <p:cNvPicPr>
            <a:picLocks noChangeAspect="1"/>
          </p:cNvPicPr>
          <p:nvPr/>
        </p:nvPicPr>
        <p:blipFill>
          <a:blip r:embed="rId3"/>
          <a:srcRect/>
          <a:stretch>
            <a:fillRect/>
          </a:stretch>
        </p:blipFill>
        <p:spPr bwMode="auto">
          <a:xfrm>
            <a:off x="5562600" y="2214563"/>
            <a:ext cx="2408238"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altLang="en-US" smtClean="0"/>
              <a:t>Agenda</a:t>
            </a:r>
          </a:p>
        </p:txBody>
      </p:sp>
      <p:sp>
        <p:nvSpPr>
          <p:cNvPr id="33794" name="Content Placeholder 2"/>
          <p:cNvSpPr>
            <a:spLocks noGrp="1"/>
          </p:cNvSpPr>
          <p:nvPr>
            <p:ph idx="1"/>
          </p:nvPr>
        </p:nvSpPr>
        <p:spPr>
          <a:xfrm>
            <a:off x="669925" y="1600200"/>
            <a:ext cx="7772400" cy="4419600"/>
          </a:xfrm>
        </p:spPr>
        <p:txBody>
          <a:bodyPr/>
          <a:lstStyle/>
          <a:p>
            <a:r>
              <a:rPr lang="en-GB" altLang="en-US" dirty="0" smtClean="0"/>
              <a:t>802.11 as a component – Adrian Stephens (20 minutes)</a:t>
            </a:r>
          </a:p>
          <a:p>
            <a:pPr lvl="1"/>
            <a:r>
              <a:rPr lang="en-GB" altLang="en-US" dirty="0" smtClean="0"/>
              <a:t>The problem statement</a:t>
            </a:r>
          </a:p>
          <a:p>
            <a:pPr lvl="1"/>
            <a:r>
              <a:rPr lang="en-GB" altLang="en-US" dirty="0" smtClean="0"/>
              <a:t>The current status of 802.11</a:t>
            </a:r>
          </a:p>
          <a:p>
            <a:r>
              <a:rPr lang="en-GB" altLang="en-US" dirty="0" smtClean="0"/>
              <a:t>Intelligent Transport Systems (ITS) as an example of how 802.11 is implemented as a component of a defined system architecture (15 minutes) – Dick Roy</a:t>
            </a:r>
          </a:p>
          <a:p>
            <a:r>
              <a:rPr lang="en-GB" altLang="en-US" dirty="0" err="1" smtClean="0"/>
              <a:t>Omniran</a:t>
            </a:r>
            <a:r>
              <a:rPr lang="en-GB" altLang="en-US" dirty="0" smtClean="0"/>
              <a:t> (IEEE P802.1CF) and its relevance to this topic – Max </a:t>
            </a:r>
            <a:r>
              <a:rPr lang="en-GB" altLang="en-US" dirty="0" err="1" smtClean="0"/>
              <a:t>Riegel</a:t>
            </a:r>
            <a:r>
              <a:rPr lang="en-GB" altLang="en-US" dirty="0" smtClean="0"/>
              <a:t> (20 minutes)</a:t>
            </a:r>
          </a:p>
          <a:p>
            <a:r>
              <a:rPr lang="en-GB" altLang="en-US" dirty="0" smtClean="0"/>
              <a:t>Discussion (40 minutes) - Adrian</a:t>
            </a:r>
          </a:p>
          <a:p>
            <a:pPr lvl="1"/>
            <a:r>
              <a:rPr lang="en-GB" altLang="en-US" dirty="0" smtClean="0"/>
              <a:t>Q &amp; A – 20 minutes</a:t>
            </a:r>
          </a:p>
          <a:p>
            <a:pPr lvl="1"/>
            <a:r>
              <a:rPr lang="en-GB" altLang="en-US" dirty="0" smtClean="0"/>
              <a:t>Opinion statement – 20 minutes</a:t>
            </a:r>
          </a:p>
          <a:p>
            <a:r>
              <a:rPr lang="en-GB" altLang="en-US" dirty="0" smtClean="0"/>
              <a:t>Wrap and Next Steps (10 minutes)</a:t>
            </a:r>
          </a:p>
        </p:txBody>
      </p:sp>
      <p:sp>
        <p:nvSpPr>
          <p:cNvPr id="33795" name="Date Placeholder 3"/>
          <p:cNvSpPr>
            <a:spLocks noGrp="1"/>
          </p:cNvSpPr>
          <p:nvPr>
            <p:ph type="dt" sz="quarter" idx="10"/>
          </p:nvPr>
        </p:nvSpPr>
        <p:spPr>
          <a:noFill/>
        </p:spPr>
        <p:txBody>
          <a:bodyPr/>
          <a:lstStyle/>
          <a:p>
            <a:r>
              <a:rPr lang="en-US" altLang="en-US" smtClean="0">
                <a:cs typeface="Arial" charset="0"/>
              </a:rPr>
              <a:t>July 2015</a:t>
            </a:r>
          </a:p>
        </p:txBody>
      </p:sp>
      <p:sp>
        <p:nvSpPr>
          <p:cNvPr id="33796"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3797" name="Slide Number Placeholder 5"/>
          <p:cNvSpPr>
            <a:spLocks noGrp="1"/>
          </p:cNvSpPr>
          <p:nvPr>
            <p:ph type="sldNum" sz="quarter" idx="12"/>
          </p:nvPr>
        </p:nvSpPr>
        <p:spPr>
          <a:noFill/>
        </p:spPr>
        <p:txBody>
          <a:bodyPr/>
          <a:lstStyle/>
          <a:p>
            <a:r>
              <a:rPr lang="en-US" altLang="en-US" smtClean="0">
                <a:cs typeface="Arial" charset="0"/>
              </a:rPr>
              <a:t>Slide </a:t>
            </a:r>
            <a:fld id="{86089C86-E0B3-454F-928A-DF95CFAC9F7F}" type="slidenum">
              <a:rPr lang="en-US" altLang="en-US" smtClean="0">
                <a:cs typeface="Arial" charset="0"/>
              </a:rPr>
              <a:pPr/>
              <a:t>3</a:t>
            </a:fld>
            <a:endParaRPr lang="en-US" altLang="en-US" smtClean="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P802.1CF provides an </a:t>
            </a:r>
            <a:br>
              <a:rPr lang="en-US" smtClean="0"/>
            </a:br>
            <a:r>
              <a:rPr lang="en-US" smtClean="0"/>
              <a:t>abstract network model for IEEE 802</a:t>
            </a:r>
          </a:p>
        </p:txBody>
      </p:sp>
      <p:sp>
        <p:nvSpPr>
          <p:cNvPr id="3" name="Content Placeholder 2"/>
          <p:cNvSpPr>
            <a:spLocks noGrp="1"/>
          </p:cNvSpPr>
          <p:nvPr>
            <p:ph idx="1"/>
          </p:nvPr>
        </p:nvSpPr>
        <p:spPr/>
        <p:txBody>
          <a:bodyPr>
            <a:normAutofit fontScale="85000" lnSpcReduction="10000"/>
          </a:bodyPr>
          <a:lstStyle/>
          <a:p>
            <a:pPr>
              <a:defRPr/>
            </a:pPr>
            <a:r>
              <a:rPr lang="en-US" dirty="0" smtClean="0"/>
              <a:t>Application view</a:t>
            </a:r>
          </a:p>
          <a:p>
            <a:pPr lvl="1">
              <a:defRPr/>
            </a:pPr>
            <a:r>
              <a:rPr lang="en-US" dirty="0" smtClean="0"/>
              <a:t>Guides deployment of IEEE 802 technologies</a:t>
            </a:r>
          </a:p>
          <a:p>
            <a:pPr>
              <a:defRPr/>
            </a:pPr>
            <a:r>
              <a:rPr lang="en-US" dirty="0" smtClean="0"/>
              <a:t>Components</a:t>
            </a:r>
          </a:p>
          <a:p>
            <a:pPr lvl="1">
              <a:defRPr/>
            </a:pPr>
            <a:r>
              <a:rPr lang="en-US" dirty="0" smtClean="0"/>
              <a:t>Defines abstract functional entities of IEEE 802 technologies</a:t>
            </a:r>
          </a:p>
          <a:p>
            <a:pPr lvl="2">
              <a:defRPr/>
            </a:pPr>
            <a:r>
              <a:rPr lang="en-US" dirty="0" smtClean="0"/>
              <a:t>E.g. Node of Attachment, Backhaul, TE/AR Interface</a:t>
            </a:r>
          </a:p>
          <a:p>
            <a:pPr>
              <a:defRPr/>
            </a:pPr>
            <a:r>
              <a:rPr lang="en-US" dirty="0" smtClean="0"/>
              <a:t>Generic</a:t>
            </a:r>
          </a:p>
          <a:p>
            <a:pPr lvl="1">
              <a:defRPr/>
            </a:pPr>
            <a:r>
              <a:rPr lang="en-US" dirty="0" smtClean="0"/>
              <a:t>Emphasizes commonalities among IEEE 802 technologies</a:t>
            </a:r>
          </a:p>
          <a:p>
            <a:pPr lvl="2">
              <a:defRPr/>
            </a:pPr>
            <a:r>
              <a:rPr lang="en-US" dirty="0" smtClean="0"/>
              <a:t>E.g. MAC Service, </a:t>
            </a:r>
            <a:r>
              <a:rPr lang="en-US" dirty="0" err="1" smtClean="0"/>
              <a:t>EAPoL</a:t>
            </a:r>
            <a:r>
              <a:rPr lang="en-US" dirty="0" smtClean="0"/>
              <a:t>, LMI</a:t>
            </a:r>
          </a:p>
          <a:p>
            <a:pPr>
              <a:defRPr/>
            </a:pPr>
            <a:r>
              <a:rPr lang="en-US" dirty="0" smtClean="0"/>
              <a:t>Software oriented</a:t>
            </a:r>
          </a:p>
          <a:p>
            <a:pPr lvl="1">
              <a:defRPr/>
            </a:pPr>
            <a:r>
              <a:rPr lang="en-US" dirty="0" smtClean="0"/>
              <a:t>Creates data models for IEEE 802 access network and components.</a:t>
            </a:r>
          </a:p>
          <a:p>
            <a:pPr lvl="1">
              <a:defRPr/>
            </a:pPr>
            <a:r>
              <a:rPr lang="en-US" dirty="0" smtClean="0"/>
              <a:t>In OO terms: Definition of classes for ‘access network’,  ‘</a:t>
            </a:r>
            <a:r>
              <a:rPr lang="en-US" dirty="0" err="1" smtClean="0"/>
              <a:t>na</a:t>
            </a:r>
            <a:r>
              <a:rPr lang="en-US" dirty="0" smtClean="0"/>
              <a:t>’, ‘backhaul’</a:t>
            </a:r>
          </a:p>
          <a:p>
            <a:pPr>
              <a:defRPr/>
            </a:pPr>
            <a:r>
              <a:rPr lang="en-US" dirty="0" smtClean="0"/>
              <a:t>Extensible</a:t>
            </a:r>
          </a:p>
          <a:p>
            <a:pPr lvl="1">
              <a:defRPr/>
            </a:pPr>
            <a:r>
              <a:rPr lang="en-US" dirty="0" smtClean="0"/>
              <a:t>Provides basic/generic data structures  for extension by technology specifics</a:t>
            </a:r>
          </a:p>
          <a:p>
            <a:pPr lvl="1">
              <a:defRPr/>
            </a:pPr>
            <a:endParaRPr lang="en-US" dirty="0" smtClean="0"/>
          </a:p>
          <a:p>
            <a:pPr>
              <a:defRPr/>
            </a:pPr>
            <a:endParaRPr lang="en-US" dirty="0"/>
          </a:p>
        </p:txBody>
      </p:sp>
      <p:sp>
        <p:nvSpPr>
          <p:cNvPr id="50179" name="Date Placeholder 3"/>
          <p:cNvSpPr>
            <a:spLocks noGrp="1"/>
          </p:cNvSpPr>
          <p:nvPr>
            <p:ph type="dt" sz="quarter" idx="10"/>
          </p:nvPr>
        </p:nvSpPr>
        <p:spPr>
          <a:noFill/>
        </p:spPr>
        <p:txBody>
          <a:bodyPr/>
          <a:lstStyle/>
          <a:p>
            <a:r>
              <a:rPr lang="en-US" smtClean="0">
                <a:cs typeface="Arial" charset="0"/>
              </a:rPr>
              <a:t>July 2015</a:t>
            </a:r>
          </a:p>
        </p:txBody>
      </p:sp>
      <p:sp>
        <p:nvSpPr>
          <p:cNvPr id="50180"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50181"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7135249E-5351-4EAB-A0FF-BA0A2602261C}" type="slidenum">
              <a:rPr lang="en-US" smtClean="0">
                <a:cs typeface="Arial" charset="0"/>
              </a:rPr>
              <a:pPr/>
              <a:t>30</a:t>
            </a:fld>
            <a:endParaRPr lang="en-US" smtClean="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802.1CF facilitates …</a:t>
            </a:r>
          </a:p>
        </p:txBody>
      </p:sp>
      <p:sp>
        <p:nvSpPr>
          <p:cNvPr id="51202" name="Content Placeholder 2"/>
          <p:cNvSpPr>
            <a:spLocks noGrp="1"/>
          </p:cNvSpPr>
          <p:nvPr>
            <p:ph idx="1"/>
          </p:nvPr>
        </p:nvSpPr>
        <p:spPr/>
        <p:txBody>
          <a:bodyPr/>
          <a:lstStyle/>
          <a:p>
            <a:r>
              <a:rPr lang="en-US" smtClean="0"/>
              <a:t>Privacy engineered access network</a:t>
            </a:r>
          </a:p>
          <a:p>
            <a:pPr lvl="1"/>
            <a:r>
              <a:rPr lang="en-US" smtClean="0"/>
              <a:t>When the data in the access network is well defined, sensible parts of it can be protected.</a:t>
            </a:r>
          </a:p>
          <a:p>
            <a:r>
              <a:rPr lang="en-US" smtClean="0"/>
              <a:t>Software Defined Networking</a:t>
            </a:r>
          </a:p>
          <a:p>
            <a:pPr lvl="1"/>
            <a:r>
              <a:rPr lang="en-US" smtClean="0"/>
              <a:t>SDN gets an abstract model of a whole ‘access network’</a:t>
            </a:r>
          </a:p>
          <a:p>
            <a:r>
              <a:rPr lang="en-US" smtClean="0"/>
              <a:t>Access network virtualization</a:t>
            </a:r>
          </a:p>
          <a:p>
            <a:pPr lvl="1"/>
            <a:r>
              <a:rPr lang="en-US" smtClean="0"/>
              <a:t>It is easy to create multiple instances from a class definition</a:t>
            </a:r>
          </a:p>
          <a:p>
            <a:r>
              <a:rPr lang="en-US" smtClean="0"/>
              <a:t>Derivation of adapted network models for other kind of user plane transport</a:t>
            </a:r>
          </a:p>
          <a:p>
            <a:pPr lvl="1"/>
            <a:r>
              <a:rPr lang="en-US" smtClean="0"/>
              <a:t>E.g. Cable/DSL or NA directly attached to access router</a:t>
            </a:r>
          </a:p>
          <a:p>
            <a:endParaRPr lang="en-US" smtClean="0"/>
          </a:p>
        </p:txBody>
      </p:sp>
      <p:sp>
        <p:nvSpPr>
          <p:cNvPr id="51203" name="Date Placeholder 3"/>
          <p:cNvSpPr>
            <a:spLocks noGrp="1"/>
          </p:cNvSpPr>
          <p:nvPr>
            <p:ph type="dt" sz="quarter" idx="10"/>
          </p:nvPr>
        </p:nvSpPr>
        <p:spPr>
          <a:noFill/>
        </p:spPr>
        <p:txBody>
          <a:bodyPr/>
          <a:lstStyle/>
          <a:p>
            <a:r>
              <a:rPr lang="en-US" smtClean="0">
                <a:cs typeface="Arial" charset="0"/>
              </a:rPr>
              <a:t>July 2015</a:t>
            </a:r>
          </a:p>
        </p:txBody>
      </p:sp>
      <p:sp>
        <p:nvSpPr>
          <p:cNvPr id="51204"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51205"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2AC46543-3CD5-42F4-B241-D8618B755E9A}" type="slidenum">
              <a:rPr lang="en-US" smtClean="0">
                <a:cs typeface="Arial" charset="0"/>
              </a:rPr>
              <a:pPr/>
              <a:t>31</a:t>
            </a:fld>
            <a:endParaRPr lang="en-US" smtClean="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What 802.1CF can do for </a:t>
            </a:r>
            <a:br>
              <a:rPr lang="en-US" smtClean="0"/>
            </a:br>
            <a:r>
              <a:rPr lang="en-US" smtClean="0"/>
              <a:t>IEEE 802.11 as a ‘component’</a:t>
            </a:r>
          </a:p>
        </p:txBody>
      </p:sp>
      <p:sp>
        <p:nvSpPr>
          <p:cNvPr id="3" name="Content Placeholder 2"/>
          <p:cNvSpPr>
            <a:spLocks noGrp="1"/>
          </p:cNvSpPr>
          <p:nvPr>
            <p:ph idx="1"/>
          </p:nvPr>
        </p:nvSpPr>
        <p:spPr>
          <a:xfrm>
            <a:off x="685800" y="1981200"/>
            <a:ext cx="7772400" cy="4419600"/>
          </a:xfrm>
        </p:spPr>
        <p:txBody>
          <a:bodyPr>
            <a:normAutofit fontScale="92500" lnSpcReduction="10000"/>
          </a:bodyPr>
          <a:lstStyle/>
          <a:p>
            <a:pPr>
              <a:defRPr/>
            </a:pPr>
            <a:r>
              <a:rPr lang="en-US" dirty="0" smtClean="0"/>
              <a:t>Describing IEEE 802.11 as a ‘component’ would require a</a:t>
            </a:r>
          </a:p>
          <a:p>
            <a:pPr marL="914400" lvl="1" indent="-457200">
              <a:buFont typeface="+mj-lt"/>
              <a:buAutoNum type="arabicParenR"/>
              <a:defRPr/>
            </a:pPr>
            <a:r>
              <a:rPr lang="en-US" dirty="0" smtClean="0"/>
              <a:t>Deployment models</a:t>
            </a:r>
          </a:p>
          <a:p>
            <a:pPr marL="914400" lvl="1" indent="-457200">
              <a:buFont typeface="+mj-lt"/>
              <a:buAutoNum type="arabicParenR"/>
              <a:defRPr/>
            </a:pPr>
            <a:r>
              <a:rPr lang="en-US" dirty="0" smtClean="0"/>
              <a:t>A control architecture, i.e. definition of entities exchanging control information with the ‘component’</a:t>
            </a:r>
          </a:p>
          <a:p>
            <a:pPr marL="914400" lvl="1" indent="-457200">
              <a:buFont typeface="+mj-lt"/>
              <a:buAutoNum type="arabicParenR"/>
              <a:defRPr/>
            </a:pPr>
            <a:r>
              <a:rPr lang="en-US" dirty="0" smtClean="0"/>
              <a:t>An outline for the specification of the functional behavior from an application perspective</a:t>
            </a:r>
          </a:p>
          <a:p>
            <a:pPr marL="914400" lvl="1" indent="-457200">
              <a:buFont typeface="+mj-lt"/>
              <a:buAutoNum type="arabicParenR"/>
              <a:defRPr/>
            </a:pPr>
            <a:r>
              <a:rPr lang="en-US" dirty="0" smtClean="0"/>
              <a:t>Restructuring the IEEE 802.11 control attributes from an application perspective</a:t>
            </a:r>
          </a:p>
          <a:p>
            <a:pPr>
              <a:defRPr/>
            </a:pPr>
            <a:r>
              <a:rPr lang="en-US" dirty="0" smtClean="0"/>
              <a:t>802.1CF would provide the solution for 1), 2), 3)</a:t>
            </a:r>
          </a:p>
          <a:p>
            <a:pPr lvl="1">
              <a:defRPr/>
            </a:pPr>
            <a:r>
              <a:rPr lang="en-US" dirty="0" smtClean="0"/>
              <a:t>Reinventing the wheel may lead to something quite similar to 802.1CF</a:t>
            </a:r>
          </a:p>
          <a:p>
            <a:pPr lvl="1">
              <a:defRPr/>
            </a:pPr>
            <a:endParaRPr lang="en-US" dirty="0" smtClean="0"/>
          </a:p>
          <a:p>
            <a:pPr>
              <a:defRPr/>
            </a:pPr>
            <a:r>
              <a:rPr lang="en-US" dirty="0" smtClean="0"/>
              <a:t>It would be left to 802.11 to develop an appropriate format of its LMI (Layer Management Information (MIB))</a:t>
            </a:r>
            <a:endParaRPr lang="en-US" dirty="0"/>
          </a:p>
        </p:txBody>
      </p:sp>
      <p:sp>
        <p:nvSpPr>
          <p:cNvPr id="52227" name="Date Placeholder 3"/>
          <p:cNvSpPr>
            <a:spLocks noGrp="1"/>
          </p:cNvSpPr>
          <p:nvPr>
            <p:ph type="dt" sz="quarter" idx="10"/>
          </p:nvPr>
        </p:nvSpPr>
        <p:spPr>
          <a:noFill/>
        </p:spPr>
        <p:txBody>
          <a:bodyPr/>
          <a:lstStyle/>
          <a:p>
            <a:r>
              <a:rPr lang="en-US" smtClean="0">
                <a:cs typeface="Arial" charset="0"/>
              </a:rPr>
              <a:t>July 2015</a:t>
            </a:r>
          </a:p>
        </p:txBody>
      </p:sp>
      <p:sp>
        <p:nvSpPr>
          <p:cNvPr id="52228"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52229"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639CA5F4-36B6-46D9-8C28-BD8BB0DB6E74}" type="slidenum">
              <a:rPr lang="en-US" smtClean="0">
                <a:cs typeface="Arial" charset="0"/>
              </a:rPr>
              <a:pPr/>
              <a:t>32</a:t>
            </a:fld>
            <a:endParaRPr lang="en-US" smtClean="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GB" smtClean="0"/>
              <a:t>A practical measure of success?</a:t>
            </a:r>
          </a:p>
        </p:txBody>
      </p:sp>
      <p:sp>
        <p:nvSpPr>
          <p:cNvPr id="53250" name="Content Placeholder 2"/>
          <p:cNvSpPr>
            <a:spLocks noGrp="1"/>
          </p:cNvSpPr>
          <p:nvPr>
            <p:ph idx="1"/>
          </p:nvPr>
        </p:nvSpPr>
        <p:spPr/>
        <p:txBody>
          <a:bodyPr/>
          <a:lstStyle/>
          <a:p>
            <a:r>
              <a:rPr lang="en-GB" smtClean="0"/>
              <a:t>When 3GPP,  or whoever defines 5G comes to us and says “can you change your interface to do this”,  we want to be able to reply “of course, </a:t>
            </a:r>
            <a:r>
              <a:rPr lang="en-GB" smtClean="0">
                <a:solidFill>
                  <a:srgbClr val="FF0000"/>
                </a:solidFill>
              </a:rPr>
              <a:t>we can show you, how you can adopt our technology to your system</a:t>
            </a:r>
            <a:r>
              <a:rPr lang="en-GB" smtClean="0"/>
              <a:t>”.</a:t>
            </a:r>
          </a:p>
        </p:txBody>
      </p:sp>
      <p:sp>
        <p:nvSpPr>
          <p:cNvPr id="53251" name="Date Placeholder 3"/>
          <p:cNvSpPr>
            <a:spLocks noGrp="1"/>
          </p:cNvSpPr>
          <p:nvPr>
            <p:ph type="dt" sz="quarter" idx="10"/>
          </p:nvPr>
        </p:nvSpPr>
        <p:spPr>
          <a:noFill/>
        </p:spPr>
        <p:txBody>
          <a:bodyPr/>
          <a:lstStyle/>
          <a:p>
            <a:r>
              <a:rPr lang="en-US" smtClean="0">
                <a:cs typeface="Arial" charset="0"/>
              </a:rPr>
              <a:t>July 2015</a:t>
            </a:r>
          </a:p>
        </p:txBody>
      </p:sp>
      <p:sp>
        <p:nvSpPr>
          <p:cNvPr id="53252" name="Footer Placeholder 4"/>
          <p:cNvSpPr>
            <a:spLocks noGrp="1"/>
          </p:cNvSpPr>
          <p:nvPr>
            <p:ph type="ftr" sz="quarter" idx="11"/>
          </p:nvPr>
        </p:nvSpPr>
        <p:spPr>
          <a:noFill/>
        </p:spPr>
        <p:txBody>
          <a:bodyPr/>
          <a:lstStyle/>
          <a:p>
            <a:r>
              <a:rPr lang="en-US" smtClean="0">
                <a:cs typeface="Arial" charset="0"/>
              </a:rPr>
              <a:t>Adrian Stephens, Intel Corporation</a:t>
            </a:r>
          </a:p>
        </p:txBody>
      </p:sp>
      <p:sp>
        <p:nvSpPr>
          <p:cNvPr id="53253" name="Slide Number Placeholder 5"/>
          <p:cNvSpPr>
            <a:spLocks noGrp="1"/>
          </p:cNvSpPr>
          <p:nvPr>
            <p:ph type="sldNum" sz="quarter" idx="12"/>
          </p:nvPr>
        </p:nvSpPr>
        <p:spPr>
          <a:xfrm>
            <a:off x="4357688" y="6475413"/>
            <a:ext cx="504825" cy="182562"/>
          </a:xfrm>
          <a:noFill/>
        </p:spPr>
        <p:txBody>
          <a:bodyPr/>
          <a:lstStyle/>
          <a:p>
            <a:r>
              <a:rPr lang="en-US" smtClean="0">
                <a:cs typeface="Arial" charset="0"/>
              </a:rPr>
              <a:t>Slide </a:t>
            </a:r>
            <a:fld id="{016ECF7C-3369-4BDE-A96D-5321C0DCE2CF}" type="slidenum">
              <a:rPr lang="en-US" smtClean="0">
                <a:cs typeface="Arial" charset="0"/>
              </a:rPr>
              <a:pPr/>
              <a:t>33</a:t>
            </a:fld>
            <a:endParaRPr lang="en-US" smtClean="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5800" y="685800"/>
            <a:ext cx="7772400" cy="4953000"/>
          </a:xfrm>
        </p:spPr>
        <p:txBody>
          <a:bodyPr/>
          <a:lstStyle/>
          <a:p>
            <a:r>
              <a:rPr lang="en-US" smtClean="0"/>
              <a:t>Thank you for your attention.</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Any questions for clarification </a:t>
            </a:r>
            <a:br>
              <a:rPr lang="en-US" smtClean="0"/>
            </a:br>
            <a:r>
              <a:rPr lang="en-US" smtClean="0"/>
              <a:t>on P802.1CF?</a:t>
            </a:r>
          </a:p>
        </p:txBody>
      </p:sp>
      <p:sp>
        <p:nvSpPr>
          <p:cNvPr id="54274" name="Date Placeholder 2"/>
          <p:cNvSpPr>
            <a:spLocks noGrp="1"/>
          </p:cNvSpPr>
          <p:nvPr>
            <p:ph type="dt" sz="quarter" idx="10"/>
          </p:nvPr>
        </p:nvSpPr>
        <p:spPr>
          <a:noFill/>
        </p:spPr>
        <p:txBody>
          <a:bodyPr/>
          <a:lstStyle/>
          <a:p>
            <a:r>
              <a:rPr lang="en-US" smtClean="0">
                <a:cs typeface="Arial" charset="0"/>
              </a:rPr>
              <a:t>July 2015</a:t>
            </a:r>
          </a:p>
        </p:txBody>
      </p:sp>
      <p:sp>
        <p:nvSpPr>
          <p:cNvPr id="54275" name="Footer Placeholder 3"/>
          <p:cNvSpPr>
            <a:spLocks noGrp="1"/>
          </p:cNvSpPr>
          <p:nvPr>
            <p:ph type="ftr" sz="quarter" idx="11"/>
          </p:nvPr>
        </p:nvSpPr>
        <p:spPr>
          <a:noFill/>
        </p:spPr>
        <p:txBody>
          <a:bodyPr/>
          <a:lstStyle/>
          <a:p>
            <a:r>
              <a:rPr lang="en-US" smtClean="0">
                <a:cs typeface="Arial" charset="0"/>
              </a:rPr>
              <a:t>Adrian Stephens, Intel Corporation</a:t>
            </a:r>
          </a:p>
        </p:txBody>
      </p:sp>
      <p:sp>
        <p:nvSpPr>
          <p:cNvPr id="54276" name="Slide Number Placeholder 4"/>
          <p:cNvSpPr>
            <a:spLocks noGrp="1"/>
          </p:cNvSpPr>
          <p:nvPr>
            <p:ph type="sldNum" sz="quarter" idx="12"/>
          </p:nvPr>
        </p:nvSpPr>
        <p:spPr>
          <a:xfrm>
            <a:off x="4357688" y="6475413"/>
            <a:ext cx="504825" cy="182562"/>
          </a:xfrm>
          <a:noFill/>
        </p:spPr>
        <p:txBody>
          <a:bodyPr/>
          <a:lstStyle/>
          <a:p>
            <a:r>
              <a:rPr lang="en-US" smtClean="0">
                <a:cs typeface="Arial" charset="0"/>
              </a:rPr>
              <a:t>Slide </a:t>
            </a:r>
            <a:fld id="{82B1B1B2-2D77-43D4-AB82-AF68B2D022C7}" type="slidenum">
              <a:rPr lang="en-US" smtClean="0">
                <a:cs typeface="Arial" charset="0"/>
              </a:rPr>
              <a:pPr/>
              <a:t>34</a:t>
            </a:fld>
            <a:endParaRPr lang="en-US" smtClean="0">
              <a:cs typeface="Arial" charset="0"/>
            </a:endParaRPr>
          </a:p>
        </p:txBody>
      </p:sp>
      <p:pic>
        <p:nvPicPr>
          <p:cNvPr id="54277" name="Picture 3" descr="C:\4Install\ClipArt\MC900078711.WMF"/>
          <p:cNvPicPr>
            <a:picLocks noChangeAspect="1" noChangeArrowheads="1"/>
          </p:cNvPicPr>
          <p:nvPr/>
        </p:nvPicPr>
        <p:blipFill>
          <a:blip r:embed="rId2"/>
          <a:srcRect/>
          <a:stretch>
            <a:fillRect/>
          </a:stretch>
        </p:blipFill>
        <p:spPr bwMode="auto">
          <a:xfrm>
            <a:off x="7543800" y="4267200"/>
            <a:ext cx="792163" cy="19224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GB" altLang="en-US" smtClean="0"/>
              <a:t>Key Discussion Points</a:t>
            </a:r>
          </a:p>
        </p:txBody>
      </p:sp>
      <p:sp>
        <p:nvSpPr>
          <p:cNvPr id="55298" name="Content Placeholder 2"/>
          <p:cNvSpPr>
            <a:spLocks noGrp="1"/>
          </p:cNvSpPr>
          <p:nvPr>
            <p:ph idx="1"/>
          </p:nvPr>
        </p:nvSpPr>
        <p:spPr/>
        <p:txBody>
          <a:bodyPr/>
          <a:lstStyle/>
          <a:p>
            <a:r>
              <a:rPr lang="en-GB" altLang="en-US" smtClean="0"/>
              <a:t>Is this really an IEEE 802 / 802.11 standards issue?</a:t>
            </a:r>
          </a:p>
          <a:p>
            <a:r>
              <a:rPr lang="en-GB" altLang="en-US" smtClean="0"/>
              <a:t>Relevance of IEEE P802.1CF</a:t>
            </a:r>
          </a:p>
          <a:p>
            <a:r>
              <a:rPr lang="en-GB" altLang="en-US" smtClean="0"/>
              <a:t>Relevance of IEEE 802.21</a:t>
            </a:r>
          </a:p>
          <a:p>
            <a:r>
              <a:rPr lang="en-GB" altLang="en-US" smtClean="0"/>
              <a:t>Relevance of ISO/CEN/ETSI standards</a:t>
            </a:r>
          </a:p>
          <a:p>
            <a:r>
              <a:rPr lang="en-GB" altLang="en-US" smtClean="0"/>
              <a:t>Who are the customers for this interface?</a:t>
            </a:r>
          </a:p>
          <a:p>
            <a:r>
              <a:rPr lang="en-GB" altLang="en-US" smtClean="0"/>
              <a:t>Are we trying to manage the AP or the non-AP STA?</a:t>
            </a:r>
          </a:p>
          <a:p>
            <a:r>
              <a:rPr lang="en-GB" altLang="en-US" smtClean="0"/>
              <a:t>How do we sustain the ability of implementers to differentiate?</a:t>
            </a:r>
          </a:p>
          <a:p>
            <a:r>
              <a:rPr lang="en-GB" altLang="en-US" smtClean="0"/>
              <a:t>What is the level of granularity of control?</a:t>
            </a:r>
          </a:p>
        </p:txBody>
      </p:sp>
      <p:sp>
        <p:nvSpPr>
          <p:cNvPr id="55299" name="Date Placeholder 3"/>
          <p:cNvSpPr>
            <a:spLocks noGrp="1"/>
          </p:cNvSpPr>
          <p:nvPr>
            <p:ph type="dt" sz="quarter" idx="10"/>
          </p:nvPr>
        </p:nvSpPr>
        <p:spPr>
          <a:noFill/>
        </p:spPr>
        <p:txBody>
          <a:bodyPr/>
          <a:lstStyle/>
          <a:p>
            <a:r>
              <a:rPr lang="en-US" altLang="en-US" smtClean="0">
                <a:cs typeface="Arial" charset="0"/>
              </a:rPr>
              <a:t>July 2015</a:t>
            </a:r>
          </a:p>
        </p:txBody>
      </p:sp>
      <p:sp>
        <p:nvSpPr>
          <p:cNvPr id="55300"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55301" name="Slide Number Placeholder 5"/>
          <p:cNvSpPr>
            <a:spLocks noGrp="1"/>
          </p:cNvSpPr>
          <p:nvPr>
            <p:ph type="sldNum" sz="quarter" idx="12"/>
          </p:nvPr>
        </p:nvSpPr>
        <p:spPr>
          <a:xfrm>
            <a:off x="4357688" y="6475413"/>
            <a:ext cx="504825" cy="182562"/>
          </a:xfrm>
          <a:noFill/>
        </p:spPr>
        <p:txBody>
          <a:bodyPr/>
          <a:lstStyle/>
          <a:p>
            <a:r>
              <a:rPr lang="en-US" altLang="en-US" smtClean="0">
                <a:cs typeface="Arial" charset="0"/>
              </a:rPr>
              <a:t>Slide </a:t>
            </a:r>
            <a:fld id="{5F7D6D14-79AA-468A-9BFE-1A49AC0ED94B}" type="slidenum">
              <a:rPr lang="en-US" altLang="en-US" smtClean="0">
                <a:cs typeface="Arial" charset="0"/>
              </a:rPr>
              <a:pPr/>
              <a:t>35</a:t>
            </a:fld>
            <a:endParaRPr lang="en-US" altLang="en-US" smtClean="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altLang="en-US" smtClean="0"/>
              <a:t>Straw Poll 1</a:t>
            </a:r>
          </a:p>
        </p:txBody>
      </p:sp>
      <p:sp>
        <p:nvSpPr>
          <p:cNvPr id="17411" name="Content Placeholder 2"/>
          <p:cNvSpPr>
            <a:spLocks noGrp="1"/>
          </p:cNvSpPr>
          <p:nvPr>
            <p:ph idx="1"/>
          </p:nvPr>
        </p:nvSpPr>
        <p:spPr/>
        <p:txBody>
          <a:bodyPr/>
          <a:lstStyle/>
          <a:p>
            <a:pPr marL="0" indent="0">
              <a:buFontTx/>
              <a:buNone/>
              <a:defRPr/>
            </a:pPr>
            <a:r>
              <a:rPr lang="en-GB" altLang="en-US" dirty="0" smtClean="0"/>
              <a:t>Do you believe there need to be standardized interfaces for the control and management of IEEE 802.11?</a:t>
            </a:r>
            <a:endParaRPr lang="en-GB" altLang="en-US" dirty="0"/>
          </a:p>
          <a:p>
            <a:pPr>
              <a:defRPr/>
            </a:pPr>
            <a:endParaRPr lang="en-GB" altLang="en-US" dirty="0" smtClean="0"/>
          </a:p>
          <a:p>
            <a:pPr>
              <a:defRPr/>
            </a:pPr>
            <a:r>
              <a:rPr lang="en-GB" altLang="en-US" dirty="0" smtClean="0"/>
              <a:t>Yes</a:t>
            </a:r>
          </a:p>
          <a:p>
            <a:pPr>
              <a:defRPr/>
            </a:pPr>
            <a:r>
              <a:rPr lang="en-GB" altLang="en-US" dirty="0" smtClean="0"/>
              <a:t>No</a:t>
            </a:r>
          </a:p>
          <a:p>
            <a:pPr>
              <a:defRPr/>
            </a:pPr>
            <a:r>
              <a:rPr lang="en-GB" altLang="en-US" dirty="0" smtClean="0"/>
              <a:t>Abstain</a:t>
            </a:r>
          </a:p>
        </p:txBody>
      </p:sp>
      <p:sp>
        <p:nvSpPr>
          <p:cNvPr id="56323" name="Date Placeholder 3"/>
          <p:cNvSpPr>
            <a:spLocks noGrp="1"/>
          </p:cNvSpPr>
          <p:nvPr>
            <p:ph type="dt" sz="quarter" idx="10"/>
          </p:nvPr>
        </p:nvSpPr>
        <p:spPr>
          <a:noFill/>
        </p:spPr>
        <p:txBody>
          <a:bodyPr/>
          <a:lstStyle/>
          <a:p>
            <a:r>
              <a:rPr lang="en-US" altLang="en-US" smtClean="0">
                <a:cs typeface="Arial" charset="0"/>
              </a:rPr>
              <a:t>July 2015</a:t>
            </a:r>
          </a:p>
        </p:txBody>
      </p:sp>
      <p:sp>
        <p:nvSpPr>
          <p:cNvPr id="56324"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56325" name="Slide Number Placeholder 5"/>
          <p:cNvSpPr>
            <a:spLocks noGrp="1"/>
          </p:cNvSpPr>
          <p:nvPr>
            <p:ph type="sldNum" sz="quarter" idx="12"/>
          </p:nvPr>
        </p:nvSpPr>
        <p:spPr>
          <a:noFill/>
        </p:spPr>
        <p:txBody>
          <a:bodyPr/>
          <a:lstStyle/>
          <a:p>
            <a:r>
              <a:rPr lang="en-US" altLang="en-US" smtClean="0">
                <a:cs typeface="Arial" charset="0"/>
              </a:rPr>
              <a:t>Slide </a:t>
            </a:r>
            <a:fld id="{6970309F-6B22-4B55-B0B3-886F4E3DF9EF}" type="slidenum">
              <a:rPr lang="en-US" altLang="en-US" smtClean="0">
                <a:cs typeface="Arial" charset="0"/>
              </a:rPr>
              <a:pPr/>
              <a:t>36</a:t>
            </a:fld>
            <a:endParaRPr lang="en-US" altLang="en-US" smtClean="0">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GB" altLang="en-US" smtClean="0"/>
              <a:t>Straw Poll 2</a:t>
            </a:r>
          </a:p>
        </p:txBody>
      </p:sp>
      <p:sp>
        <p:nvSpPr>
          <p:cNvPr id="17411" name="Content Placeholder 2"/>
          <p:cNvSpPr>
            <a:spLocks noGrp="1"/>
          </p:cNvSpPr>
          <p:nvPr>
            <p:ph idx="1"/>
          </p:nvPr>
        </p:nvSpPr>
        <p:spPr/>
        <p:txBody>
          <a:bodyPr/>
          <a:lstStyle/>
          <a:p>
            <a:pPr marL="0" indent="0">
              <a:buFontTx/>
              <a:buNone/>
              <a:defRPr/>
            </a:pPr>
            <a:r>
              <a:rPr lang="en-GB" altLang="en-US" dirty="0" smtClean="0"/>
              <a:t>Should IEEE 802.11 work on standardized interfaces for management and control of IEEE 802.11?</a:t>
            </a:r>
          </a:p>
          <a:p>
            <a:pPr>
              <a:defRPr/>
            </a:pPr>
            <a:endParaRPr lang="en-GB" altLang="en-US" dirty="0" smtClean="0"/>
          </a:p>
          <a:p>
            <a:pPr>
              <a:defRPr/>
            </a:pPr>
            <a:r>
              <a:rPr lang="en-GB" altLang="en-US" dirty="0" smtClean="0"/>
              <a:t>Yes</a:t>
            </a:r>
          </a:p>
          <a:p>
            <a:pPr>
              <a:defRPr/>
            </a:pPr>
            <a:r>
              <a:rPr lang="en-GB" altLang="en-US" dirty="0" smtClean="0"/>
              <a:t>No</a:t>
            </a:r>
          </a:p>
          <a:p>
            <a:pPr>
              <a:defRPr/>
            </a:pPr>
            <a:r>
              <a:rPr lang="en-GB" altLang="en-US" dirty="0" smtClean="0"/>
              <a:t>Abstain</a:t>
            </a:r>
          </a:p>
        </p:txBody>
      </p:sp>
      <p:sp>
        <p:nvSpPr>
          <p:cNvPr id="57347" name="Date Placeholder 3"/>
          <p:cNvSpPr>
            <a:spLocks noGrp="1"/>
          </p:cNvSpPr>
          <p:nvPr>
            <p:ph type="dt" sz="quarter" idx="10"/>
          </p:nvPr>
        </p:nvSpPr>
        <p:spPr>
          <a:noFill/>
        </p:spPr>
        <p:txBody>
          <a:bodyPr/>
          <a:lstStyle/>
          <a:p>
            <a:r>
              <a:rPr lang="en-US" altLang="en-US" smtClean="0">
                <a:cs typeface="Arial" charset="0"/>
              </a:rPr>
              <a:t>July 2015</a:t>
            </a:r>
          </a:p>
        </p:txBody>
      </p:sp>
      <p:sp>
        <p:nvSpPr>
          <p:cNvPr id="5734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57349" name="Slide Number Placeholder 5"/>
          <p:cNvSpPr>
            <a:spLocks noGrp="1"/>
          </p:cNvSpPr>
          <p:nvPr>
            <p:ph type="sldNum" sz="quarter" idx="12"/>
          </p:nvPr>
        </p:nvSpPr>
        <p:spPr>
          <a:noFill/>
        </p:spPr>
        <p:txBody>
          <a:bodyPr/>
          <a:lstStyle/>
          <a:p>
            <a:r>
              <a:rPr lang="en-US" altLang="en-US" smtClean="0">
                <a:cs typeface="Arial" charset="0"/>
              </a:rPr>
              <a:t>Slide </a:t>
            </a:r>
            <a:fld id="{02EF0451-558F-4691-BCCF-EE377A26EFC3}" type="slidenum">
              <a:rPr lang="en-US" altLang="en-US" smtClean="0">
                <a:cs typeface="Arial" charset="0"/>
              </a:rPr>
              <a:pPr/>
              <a:t>37</a:t>
            </a:fld>
            <a:endParaRPr lang="en-US" altLang="en-US" smtClean="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85800" y="685800"/>
            <a:ext cx="7772400" cy="457200"/>
          </a:xfrm>
        </p:spPr>
        <p:txBody>
          <a:bodyPr/>
          <a:lstStyle/>
          <a:p>
            <a:r>
              <a:rPr lang="en-GB" altLang="en-US" smtClean="0"/>
              <a:t>The problem/opportunity statement</a:t>
            </a:r>
          </a:p>
        </p:txBody>
      </p:sp>
      <p:sp>
        <p:nvSpPr>
          <p:cNvPr id="34818" name="Content Placeholder 2"/>
          <p:cNvSpPr>
            <a:spLocks noGrp="1"/>
          </p:cNvSpPr>
          <p:nvPr>
            <p:ph idx="1"/>
          </p:nvPr>
        </p:nvSpPr>
        <p:spPr>
          <a:xfrm>
            <a:off x="685800" y="1524000"/>
            <a:ext cx="7772400" cy="4495800"/>
          </a:xfrm>
        </p:spPr>
        <p:txBody>
          <a:bodyPr/>
          <a:lstStyle/>
          <a:p>
            <a:r>
              <a:rPr lang="en-GB" altLang="en-US" sz="2000" smtClean="0"/>
              <a:t>Imagine a future 5G (or later!) network where all access to data from your mobile device passes through an operator core network</a:t>
            </a:r>
          </a:p>
          <a:p>
            <a:pPr lvl="1"/>
            <a:r>
              <a:rPr lang="en-GB" altLang="en-US" sz="1800" smtClean="0"/>
              <a:t>This is one possible future vision.  </a:t>
            </a:r>
          </a:p>
          <a:p>
            <a:pPr lvl="1"/>
            <a:r>
              <a:rPr lang="en-GB" altLang="en-US" sz="1800" smtClean="0"/>
              <a:t>Not everybody agrees with this view.</a:t>
            </a:r>
          </a:p>
          <a:p>
            <a:r>
              <a:rPr lang="en-GB" altLang="en-US" sz="2000" smtClean="0"/>
              <a:t>We have failed to provide 3GPP with a standardized means to meaningfully manage and control 802.11 networks.</a:t>
            </a:r>
          </a:p>
          <a:p>
            <a:pPr lvl="1"/>
            <a:r>
              <a:rPr lang="en-GB" altLang="en-US" sz="1600" smtClean="0"/>
              <a:t>Perhaps, as a result, 3GPP have created their own 5GHz technology.</a:t>
            </a:r>
          </a:p>
          <a:p>
            <a:r>
              <a:rPr lang="en-GB" altLang="en-US" sz="2000" smtClean="0"/>
              <a:t>The view of 5G described by NGMN includes usage models that naturally map onto projects in development in 802.11:  TGay (60GHz),  TGax (High efficiency 1-6 GHz),  TGah (900 MHz).</a:t>
            </a:r>
          </a:p>
          <a:p>
            <a:r>
              <a:rPr lang="en-GB" altLang="en-US" sz="2000" smtClean="0"/>
              <a:t>We should want to avoid any impediment for the use of appropriate 802.11 technology in a future 5G network.</a:t>
            </a:r>
          </a:p>
        </p:txBody>
      </p:sp>
      <p:sp>
        <p:nvSpPr>
          <p:cNvPr id="34819" name="Date Placeholder 3"/>
          <p:cNvSpPr>
            <a:spLocks noGrp="1"/>
          </p:cNvSpPr>
          <p:nvPr>
            <p:ph type="dt" sz="quarter" idx="10"/>
          </p:nvPr>
        </p:nvSpPr>
        <p:spPr>
          <a:noFill/>
        </p:spPr>
        <p:txBody>
          <a:bodyPr/>
          <a:lstStyle/>
          <a:p>
            <a:r>
              <a:rPr lang="en-US" altLang="en-US" smtClean="0">
                <a:cs typeface="Arial" charset="0"/>
              </a:rPr>
              <a:t>July 2015</a:t>
            </a:r>
          </a:p>
        </p:txBody>
      </p:sp>
      <p:sp>
        <p:nvSpPr>
          <p:cNvPr id="34820"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4821" name="Slide Number Placeholder 5"/>
          <p:cNvSpPr>
            <a:spLocks noGrp="1"/>
          </p:cNvSpPr>
          <p:nvPr>
            <p:ph type="sldNum" sz="quarter" idx="12"/>
          </p:nvPr>
        </p:nvSpPr>
        <p:spPr>
          <a:noFill/>
        </p:spPr>
        <p:txBody>
          <a:bodyPr/>
          <a:lstStyle/>
          <a:p>
            <a:r>
              <a:rPr lang="en-US" altLang="en-US" smtClean="0">
                <a:cs typeface="Arial" charset="0"/>
              </a:rPr>
              <a:t>Slide </a:t>
            </a:r>
            <a:fld id="{E6E4A6F9-84BD-42FD-AEA6-A25B0A674A97}" type="slidenum">
              <a:rPr lang="en-US" altLang="en-US" smtClean="0">
                <a:cs typeface="Arial" charset="0"/>
              </a:rPr>
              <a:pPr/>
              <a:t>4</a:t>
            </a:fld>
            <a:endParaRPr lang="en-US" altLang="en-US" smtClean="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altLang="en-US" smtClean="0"/>
              <a:t>What is a component?</a:t>
            </a:r>
          </a:p>
        </p:txBody>
      </p:sp>
      <p:sp>
        <p:nvSpPr>
          <p:cNvPr id="35842" name="Content Placeholder 2"/>
          <p:cNvSpPr>
            <a:spLocks noGrp="1"/>
          </p:cNvSpPr>
          <p:nvPr>
            <p:ph idx="1"/>
          </p:nvPr>
        </p:nvSpPr>
        <p:spPr/>
        <p:txBody>
          <a:bodyPr/>
          <a:lstStyle/>
          <a:p>
            <a:r>
              <a:rPr lang="en-GB" altLang="en-US" smtClean="0"/>
              <a:t>For the purpose of this submission, a component has a defined function and defined external interfaces.</a:t>
            </a:r>
          </a:p>
          <a:p>
            <a:r>
              <a:rPr lang="en-GB" altLang="en-US" smtClean="0"/>
              <a:t>The component doesn’t care how it is used,  provided that the use of the component matches the constraints of its defined external interfaces.</a:t>
            </a:r>
          </a:p>
          <a:p>
            <a:r>
              <a:rPr lang="en-GB" altLang="en-US" smtClean="0"/>
              <a:t>It should be possible to swap implementations of the component from different sources provided those implementations are compliant to the defined functions and external interfaces.</a:t>
            </a:r>
          </a:p>
        </p:txBody>
      </p:sp>
      <p:sp>
        <p:nvSpPr>
          <p:cNvPr id="35843" name="Date Placeholder 3"/>
          <p:cNvSpPr>
            <a:spLocks noGrp="1"/>
          </p:cNvSpPr>
          <p:nvPr>
            <p:ph type="dt" sz="quarter" idx="10"/>
          </p:nvPr>
        </p:nvSpPr>
        <p:spPr>
          <a:noFill/>
        </p:spPr>
        <p:txBody>
          <a:bodyPr/>
          <a:lstStyle/>
          <a:p>
            <a:r>
              <a:rPr lang="en-US" altLang="en-US" smtClean="0">
                <a:cs typeface="Arial" charset="0"/>
              </a:rPr>
              <a:t>July 2015</a:t>
            </a:r>
          </a:p>
        </p:txBody>
      </p:sp>
      <p:sp>
        <p:nvSpPr>
          <p:cNvPr id="35844"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5845" name="Slide Number Placeholder 5"/>
          <p:cNvSpPr>
            <a:spLocks noGrp="1"/>
          </p:cNvSpPr>
          <p:nvPr>
            <p:ph type="sldNum" sz="quarter" idx="12"/>
          </p:nvPr>
        </p:nvSpPr>
        <p:spPr>
          <a:noFill/>
        </p:spPr>
        <p:txBody>
          <a:bodyPr/>
          <a:lstStyle/>
          <a:p>
            <a:r>
              <a:rPr lang="en-US" altLang="en-US" smtClean="0">
                <a:cs typeface="Arial" charset="0"/>
              </a:rPr>
              <a:t>Slide </a:t>
            </a:r>
            <a:fld id="{231D49FC-8C81-4400-8997-94F889134F49}" type="slidenum">
              <a:rPr lang="en-US" altLang="en-US" smtClean="0">
                <a:cs typeface="Arial" charset="0"/>
              </a:rPr>
              <a:pPr/>
              <a:t>5</a:t>
            </a:fld>
            <a:endParaRPr lang="en-US" altLang="en-US"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altLang="en-US" smtClean="0"/>
              <a:t>Is 802.11 a component now?</a:t>
            </a:r>
          </a:p>
        </p:txBody>
      </p:sp>
      <p:sp>
        <p:nvSpPr>
          <p:cNvPr id="36866" name="Content Placeholder 2"/>
          <p:cNvSpPr>
            <a:spLocks noGrp="1"/>
          </p:cNvSpPr>
          <p:nvPr>
            <p:ph idx="1"/>
          </p:nvPr>
        </p:nvSpPr>
        <p:spPr>
          <a:xfrm>
            <a:off x="685800" y="1981200"/>
            <a:ext cx="7772400" cy="4494213"/>
          </a:xfrm>
        </p:spPr>
        <p:txBody>
          <a:bodyPr/>
          <a:lstStyle/>
          <a:p>
            <a:r>
              <a:rPr lang="en-GB" altLang="en-US" smtClean="0"/>
              <a:t>Answer: No</a:t>
            </a:r>
          </a:p>
          <a:p>
            <a:endParaRPr lang="en-GB" altLang="en-US" smtClean="0"/>
          </a:p>
          <a:p>
            <a:r>
              <a:rPr lang="en-GB" altLang="en-US" smtClean="0"/>
              <a:t>We have these main impediments:</a:t>
            </a:r>
          </a:p>
          <a:p>
            <a:pPr lvl="1"/>
            <a:r>
              <a:rPr lang="en-GB" altLang="en-US" smtClean="0"/>
              <a:t>No concrete definition of our management interface, defined by various SAP primitives</a:t>
            </a:r>
          </a:p>
          <a:p>
            <a:pPr lvl="1"/>
            <a:r>
              <a:rPr lang="en-GB" altLang="en-US" smtClean="0"/>
              <a:t>A “theoretical” MIB of which there is no compliant implementation. </a:t>
            </a:r>
          </a:p>
          <a:p>
            <a:pPr lvl="1"/>
            <a:r>
              <a:rPr lang="en-GB" altLang="en-US" smtClean="0"/>
              <a:t>Lack of clarity as to whether the SME is part of the STA or not.  There are “shall statements” for it,  but no adequate interface to control it.</a:t>
            </a:r>
          </a:p>
        </p:txBody>
      </p:sp>
      <p:sp>
        <p:nvSpPr>
          <p:cNvPr id="36867" name="Date Placeholder 3"/>
          <p:cNvSpPr>
            <a:spLocks noGrp="1"/>
          </p:cNvSpPr>
          <p:nvPr>
            <p:ph type="dt" sz="quarter" idx="10"/>
          </p:nvPr>
        </p:nvSpPr>
        <p:spPr>
          <a:noFill/>
        </p:spPr>
        <p:txBody>
          <a:bodyPr/>
          <a:lstStyle/>
          <a:p>
            <a:r>
              <a:rPr lang="en-US" altLang="en-US" smtClean="0">
                <a:cs typeface="Arial" charset="0"/>
              </a:rPr>
              <a:t>July 2015</a:t>
            </a:r>
          </a:p>
        </p:txBody>
      </p:sp>
      <p:sp>
        <p:nvSpPr>
          <p:cNvPr id="36868"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6869" name="Slide Number Placeholder 5"/>
          <p:cNvSpPr>
            <a:spLocks noGrp="1"/>
          </p:cNvSpPr>
          <p:nvPr>
            <p:ph type="sldNum" sz="quarter" idx="12"/>
          </p:nvPr>
        </p:nvSpPr>
        <p:spPr>
          <a:noFill/>
        </p:spPr>
        <p:txBody>
          <a:bodyPr/>
          <a:lstStyle/>
          <a:p>
            <a:r>
              <a:rPr lang="en-US" altLang="en-US" smtClean="0">
                <a:cs typeface="Arial" charset="0"/>
              </a:rPr>
              <a:t>Slide </a:t>
            </a:r>
            <a:fld id="{0B2788AE-85B3-4ADE-9DE7-E4F2E70D1D3E}" type="slidenum">
              <a:rPr lang="en-US" altLang="en-US" smtClean="0">
                <a:cs typeface="Arial" charset="0"/>
              </a:rPr>
              <a:pPr/>
              <a:t>6</a:t>
            </a:fld>
            <a:endParaRPr lang="en-US" altLang="en-US" smtClean="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altLang="en-US" smtClean="0"/>
              <a:t>State of the 802.11 MIB</a:t>
            </a:r>
          </a:p>
        </p:txBody>
      </p:sp>
      <p:sp>
        <p:nvSpPr>
          <p:cNvPr id="3" name="Content Placeholder 2"/>
          <p:cNvSpPr>
            <a:spLocks noGrp="1"/>
          </p:cNvSpPr>
          <p:nvPr>
            <p:ph idx="1"/>
          </p:nvPr>
        </p:nvSpPr>
        <p:spPr>
          <a:xfrm>
            <a:off x="685800" y="1600200"/>
            <a:ext cx="7772400" cy="4495800"/>
          </a:xfrm>
        </p:spPr>
        <p:txBody>
          <a:bodyPr/>
          <a:lstStyle/>
          <a:p>
            <a:pPr>
              <a:defRPr/>
            </a:pPr>
            <a:r>
              <a:rPr lang="en-GB" dirty="0" smtClean="0"/>
              <a:t>There are no compliant implementations of the 802.11 MIB. </a:t>
            </a:r>
          </a:p>
          <a:p>
            <a:pPr lvl="1">
              <a:defRPr/>
            </a:pPr>
            <a:r>
              <a:rPr lang="en-GB" dirty="0" smtClean="0"/>
              <a:t>Our MIB is too big (200 pages) and badly structured</a:t>
            </a:r>
          </a:p>
          <a:p>
            <a:pPr lvl="1">
              <a:defRPr/>
            </a:pPr>
            <a:r>
              <a:rPr lang="en-GB" dirty="0" smtClean="0"/>
              <a:t>SNMP has fallen out of favour as a means of network control</a:t>
            </a:r>
          </a:p>
          <a:p>
            <a:pPr>
              <a:defRPr/>
            </a:pPr>
            <a:r>
              <a:rPr lang="en-GB" dirty="0" smtClean="0"/>
              <a:t>The 802.11 MIB’s main value is to define “local variables” used in normative text.</a:t>
            </a:r>
          </a:p>
          <a:p>
            <a:pPr>
              <a:defRPr/>
            </a:pPr>
            <a:r>
              <a:rPr lang="en-GB" dirty="0" smtClean="0"/>
              <a:t>It also defines metrics or control parameters accessed by proprietary interfaces.</a:t>
            </a:r>
          </a:p>
          <a:p>
            <a:pPr>
              <a:defRPr/>
            </a:pPr>
            <a:r>
              <a:rPr lang="en-GB" dirty="0" smtClean="0"/>
              <a:t>Contributors to the MIB through 802.11 amendments frequently lack experience,  and drafts have to be coerced into updating the MIB through the MDR process</a:t>
            </a:r>
          </a:p>
          <a:p>
            <a:pPr marL="0" indent="0">
              <a:buFontTx/>
              <a:buNone/>
              <a:defRPr/>
            </a:pPr>
            <a:endParaRPr lang="en-GB" dirty="0"/>
          </a:p>
        </p:txBody>
      </p:sp>
      <p:sp>
        <p:nvSpPr>
          <p:cNvPr id="37891" name="Date Placeholder 3"/>
          <p:cNvSpPr>
            <a:spLocks noGrp="1"/>
          </p:cNvSpPr>
          <p:nvPr>
            <p:ph type="dt" sz="quarter" idx="10"/>
          </p:nvPr>
        </p:nvSpPr>
        <p:spPr>
          <a:noFill/>
        </p:spPr>
        <p:txBody>
          <a:bodyPr/>
          <a:lstStyle/>
          <a:p>
            <a:r>
              <a:rPr lang="en-US" altLang="en-US" smtClean="0">
                <a:cs typeface="Arial" charset="0"/>
              </a:rPr>
              <a:t>July 2015</a:t>
            </a:r>
          </a:p>
        </p:txBody>
      </p:sp>
      <p:sp>
        <p:nvSpPr>
          <p:cNvPr id="37892"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7893" name="Slide Number Placeholder 5"/>
          <p:cNvSpPr>
            <a:spLocks noGrp="1"/>
          </p:cNvSpPr>
          <p:nvPr>
            <p:ph type="sldNum" sz="quarter" idx="12"/>
          </p:nvPr>
        </p:nvSpPr>
        <p:spPr>
          <a:noFill/>
        </p:spPr>
        <p:txBody>
          <a:bodyPr/>
          <a:lstStyle/>
          <a:p>
            <a:r>
              <a:rPr lang="en-US" altLang="en-US" smtClean="0">
                <a:cs typeface="Arial" charset="0"/>
              </a:rPr>
              <a:t>Slide </a:t>
            </a:r>
            <a:fld id="{9AA11ABF-17D9-412E-8AF1-CF8745D890DB}" type="slidenum">
              <a:rPr lang="en-US" altLang="en-US" smtClean="0">
                <a:cs typeface="Arial" charset="0"/>
              </a:rPr>
              <a:pPr/>
              <a:t>7</a:t>
            </a:fld>
            <a:endParaRPr lang="en-US" altLang="en-US" smtClean="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altLang="en-US" smtClean="0"/>
              <a:t>Value of an abstract management API</a:t>
            </a:r>
          </a:p>
        </p:txBody>
      </p:sp>
      <p:sp>
        <p:nvSpPr>
          <p:cNvPr id="38914" name="Content Placeholder 2"/>
          <p:cNvSpPr>
            <a:spLocks noGrp="1"/>
          </p:cNvSpPr>
          <p:nvPr>
            <p:ph idx="1"/>
          </p:nvPr>
        </p:nvSpPr>
        <p:spPr/>
        <p:txBody>
          <a:bodyPr/>
          <a:lstStyle/>
          <a:p>
            <a:r>
              <a:rPr lang="en-GB" altLang="en-US" smtClean="0"/>
              <a:t>An abstract API allows an architectural partition to be specified,  in terms of entities,  interfaces between entities,  and the behaviour of those entities</a:t>
            </a:r>
          </a:p>
          <a:p>
            <a:r>
              <a:rPr lang="en-GB" altLang="en-US" smtClean="0"/>
              <a:t>This partition is not necessarily at the same level of granularity that would be chosen for a practical management API</a:t>
            </a:r>
          </a:p>
          <a:p>
            <a:r>
              <a:rPr lang="en-GB" altLang="en-US" smtClean="0"/>
              <a:t>Because this choice of granularity is left to the implementer,  a higher layer network management entity cannot depend on any uniform behaviour to manage.</a:t>
            </a:r>
          </a:p>
        </p:txBody>
      </p:sp>
      <p:sp>
        <p:nvSpPr>
          <p:cNvPr id="38915" name="Date Placeholder 3"/>
          <p:cNvSpPr>
            <a:spLocks noGrp="1"/>
          </p:cNvSpPr>
          <p:nvPr>
            <p:ph type="dt" sz="quarter" idx="10"/>
          </p:nvPr>
        </p:nvSpPr>
        <p:spPr>
          <a:noFill/>
        </p:spPr>
        <p:txBody>
          <a:bodyPr/>
          <a:lstStyle/>
          <a:p>
            <a:r>
              <a:rPr lang="en-US" altLang="en-US" smtClean="0">
                <a:cs typeface="Arial" charset="0"/>
              </a:rPr>
              <a:t>July 2015</a:t>
            </a:r>
          </a:p>
        </p:txBody>
      </p:sp>
      <p:sp>
        <p:nvSpPr>
          <p:cNvPr id="38916"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8917" name="Slide Number Placeholder 5"/>
          <p:cNvSpPr>
            <a:spLocks noGrp="1"/>
          </p:cNvSpPr>
          <p:nvPr>
            <p:ph type="sldNum" sz="quarter" idx="12"/>
          </p:nvPr>
        </p:nvSpPr>
        <p:spPr>
          <a:noFill/>
        </p:spPr>
        <p:txBody>
          <a:bodyPr/>
          <a:lstStyle/>
          <a:p>
            <a:r>
              <a:rPr lang="en-US" altLang="en-US" smtClean="0">
                <a:cs typeface="Arial" charset="0"/>
              </a:rPr>
              <a:t>Slide </a:t>
            </a:r>
            <a:fld id="{35872850-6D6C-44CD-B9AD-5D19D71724BB}" type="slidenum">
              <a:rPr lang="en-US" altLang="en-US" smtClean="0">
                <a:cs typeface="Arial" charset="0"/>
              </a:rPr>
              <a:pPr/>
              <a:t>8</a:t>
            </a:fld>
            <a:endParaRPr lang="en-US" altLang="en-US" smtClean="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altLang="en-US" smtClean="0"/>
              <a:t>How does the industry cope now?</a:t>
            </a:r>
          </a:p>
        </p:txBody>
      </p:sp>
      <p:sp>
        <p:nvSpPr>
          <p:cNvPr id="39938" name="Content Placeholder 2"/>
          <p:cNvSpPr>
            <a:spLocks noGrp="1"/>
          </p:cNvSpPr>
          <p:nvPr>
            <p:ph idx="1"/>
          </p:nvPr>
        </p:nvSpPr>
        <p:spPr/>
        <p:txBody>
          <a:bodyPr/>
          <a:lstStyle/>
          <a:p>
            <a:r>
              <a:rPr lang="en-GB" altLang="en-US" smtClean="0"/>
              <a:t>The Station Management Entity has its own defined interfaces into the STA.  These might match some of the abstract interfaces,  but many do not.</a:t>
            </a:r>
          </a:p>
          <a:p>
            <a:r>
              <a:rPr lang="en-GB" altLang="en-US" smtClean="0"/>
              <a:t>It is not possible to construct any workable device by bolting together “off the shelf” components.  Instead,  the construction of a working device from an 802.11 MAC is more akin to hand-cutting bolts to assemble a fire-arm in the era before Mr Whitworth.</a:t>
            </a:r>
          </a:p>
        </p:txBody>
      </p:sp>
      <p:sp>
        <p:nvSpPr>
          <p:cNvPr id="39939" name="Date Placeholder 3"/>
          <p:cNvSpPr>
            <a:spLocks noGrp="1"/>
          </p:cNvSpPr>
          <p:nvPr>
            <p:ph type="dt" sz="quarter" idx="10"/>
          </p:nvPr>
        </p:nvSpPr>
        <p:spPr>
          <a:noFill/>
        </p:spPr>
        <p:txBody>
          <a:bodyPr/>
          <a:lstStyle/>
          <a:p>
            <a:r>
              <a:rPr lang="en-US" altLang="en-US" smtClean="0">
                <a:cs typeface="Arial" charset="0"/>
              </a:rPr>
              <a:t>July 2015</a:t>
            </a:r>
          </a:p>
        </p:txBody>
      </p:sp>
      <p:sp>
        <p:nvSpPr>
          <p:cNvPr id="39940" name="Footer Placeholder 4"/>
          <p:cNvSpPr>
            <a:spLocks noGrp="1"/>
          </p:cNvSpPr>
          <p:nvPr>
            <p:ph type="ftr" sz="quarter" idx="11"/>
          </p:nvPr>
        </p:nvSpPr>
        <p:spPr>
          <a:noFill/>
        </p:spPr>
        <p:txBody>
          <a:bodyPr/>
          <a:lstStyle/>
          <a:p>
            <a:r>
              <a:rPr lang="en-US" altLang="en-US" smtClean="0">
                <a:cs typeface="Arial" charset="0"/>
              </a:rPr>
              <a:t>Adrian Stephens, Intel Corporation</a:t>
            </a:r>
          </a:p>
        </p:txBody>
      </p:sp>
      <p:sp>
        <p:nvSpPr>
          <p:cNvPr id="39941" name="Slide Number Placeholder 5"/>
          <p:cNvSpPr>
            <a:spLocks noGrp="1"/>
          </p:cNvSpPr>
          <p:nvPr>
            <p:ph type="sldNum" sz="quarter" idx="12"/>
          </p:nvPr>
        </p:nvSpPr>
        <p:spPr>
          <a:noFill/>
        </p:spPr>
        <p:txBody>
          <a:bodyPr/>
          <a:lstStyle/>
          <a:p>
            <a:r>
              <a:rPr lang="en-US" altLang="en-US" smtClean="0">
                <a:cs typeface="Arial" charset="0"/>
              </a:rPr>
              <a:t>Slide </a:t>
            </a:r>
            <a:fld id="{9BCABBF4-0939-4B14-8AF8-C53CF2654EAC}" type="slidenum">
              <a:rPr lang="en-US" altLang="en-US" smtClean="0">
                <a:cs typeface="Arial" charset="0"/>
              </a:rPr>
              <a:pPr/>
              <a:t>9</a:t>
            </a:fld>
            <a:endParaRPr lang="en-US" altLang="en-US" smtClean="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84872</TotalTime>
  <Words>2709</Words>
  <Application>Microsoft Office PowerPoint</Application>
  <PresentationFormat>On-screen Show (4:3)</PresentationFormat>
  <Paragraphs>848</Paragraphs>
  <Slides>37</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50" baseType="lpstr">
      <vt:lpstr>MS PGothic</vt:lpstr>
      <vt:lpstr>MS PGothic</vt:lpstr>
      <vt:lpstr>Aharoni</vt:lpstr>
      <vt:lpstr>Arial</vt:lpstr>
      <vt:lpstr>Arial Black</vt:lpstr>
      <vt:lpstr>Arial Narrow</vt:lpstr>
      <vt:lpstr>Berlin Sans FB</vt:lpstr>
      <vt:lpstr>Calibri</vt:lpstr>
      <vt:lpstr>Times New Roman</vt:lpstr>
      <vt:lpstr>Default Design</vt:lpstr>
      <vt:lpstr>Custom Design</vt:lpstr>
      <vt:lpstr>Document</vt:lpstr>
      <vt:lpstr>Visio</vt:lpstr>
      <vt:lpstr>IEEE 802.11 as a “component”</vt:lpstr>
      <vt:lpstr>Introduction</vt:lpstr>
      <vt:lpstr>Agenda</vt:lpstr>
      <vt:lpstr>The problem/opportunity statement</vt:lpstr>
      <vt:lpstr>What is a component?</vt:lpstr>
      <vt:lpstr>Is 802.11 a component now?</vt:lpstr>
      <vt:lpstr>State of the 802.11 MIB</vt:lpstr>
      <vt:lpstr>Value of an abstract management API</vt:lpstr>
      <vt:lpstr>How does the industry cope now?</vt:lpstr>
      <vt:lpstr>A practical measure of success?</vt:lpstr>
      <vt:lpstr>Intelligent Transport System (ITS) as an example of how 802.11 is implemented as a component of a defined system architecture  </vt:lpstr>
      <vt:lpstr>What is ITS?</vt:lpstr>
      <vt:lpstr>ITS Architecture (“High-level”)</vt:lpstr>
      <vt:lpstr>ITS Communications Architecture</vt:lpstr>
      <vt:lpstr>Cooperative Vehicle-Infrastructure Systems (CVIS)</vt:lpstr>
      <vt:lpstr>Cooperative Vehicle-Infrastructure Systems (CVIS)</vt:lpstr>
      <vt:lpstr>Silo Approach to ITS Service Implementation in Vehicles</vt:lpstr>
      <vt:lpstr>ITS-S Approach to ITS Service Implementation in Vehicles</vt:lpstr>
      <vt:lpstr>ITS station (ITS-S) Architecture </vt:lpstr>
      <vt:lpstr>ITS-S Subsystems</vt:lpstr>
      <vt:lpstr>ITS-S Architecture and Standards</vt:lpstr>
      <vt:lpstr>ITS-S / WAVE Device Manufacturers (w/ one or more 802.11 CIs)</vt:lpstr>
      <vt:lpstr>For More Information</vt:lpstr>
      <vt:lpstr>Omniran (IEEE P802.1CF) and its relevance to “802.11 as a component”</vt:lpstr>
      <vt:lpstr>There is Evidence to consider Commonalities of IEEE 802 Access Networks</vt:lpstr>
      <vt:lpstr>P802.1CF develops a functional description of a generic IEEE 802 access network</vt:lpstr>
      <vt:lpstr>Access network views</vt:lpstr>
      <vt:lpstr>P802.1CF Network Reference Model</vt:lpstr>
      <vt:lpstr> P802.1CF Draft ToC </vt:lpstr>
      <vt:lpstr>P802.1CF provides an  abstract network model for IEEE 802</vt:lpstr>
      <vt:lpstr>802.1CF facilitates …</vt:lpstr>
      <vt:lpstr>What 802.1CF can do for  IEEE 802.11 as a ‘component’</vt:lpstr>
      <vt:lpstr>A practical measure of success?</vt:lpstr>
      <vt:lpstr>Thank you for your attention.     Any questions for clarification  on P802.1CF?</vt:lpstr>
      <vt:lpstr>Key Discussion Points</vt:lpstr>
      <vt:lpstr>Straw Poll 1</vt:lpstr>
      <vt:lpstr>Straw Poll 2</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Vice Chair's Report 2012</dc:title>
  <dc:creator>Adrian Stephens</dc:creator>
  <cp:lastModifiedBy>Stephens, Adrian P</cp:lastModifiedBy>
  <cp:revision>1569</cp:revision>
  <cp:lastPrinted>1998-02-10T13:28:06Z</cp:lastPrinted>
  <dcterms:created xsi:type="dcterms:W3CDTF">1998-02-10T13:07:52Z</dcterms:created>
  <dcterms:modified xsi:type="dcterms:W3CDTF">2015-07-13T02:12:28Z</dcterms:modified>
</cp:coreProperties>
</file>